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sldIdLst>
    <p:sldId id="256" r:id="rId2"/>
    <p:sldId id="377" r:id="rId3"/>
    <p:sldId id="384" r:id="rId4"/>
    <p:sldId id="349" r:id="rId5"/>
    <p:sldId id="352" r:id="rId6"/>
    <p:sldId id="353" r:id="rId7"/>
    <p:sldId id="354" r:id="rId8"/>
    <p:sldId id="355" r:id="rId9"/>
    <p:sldId id="380" r:id="rId10"/>
    <p:sldId id="378" r:id="rId11"/>
    <p:sldId id="386" r:id="rId12"/>
    <p:sldId id="350" r:id="rId13"/>
    <p:sldId id="338" r:id="rId14"/>
    <p:sldId id="301" r:id="rId15"/>
    <p:sldId id="363" r:id="rId16"/>
    <p:sldId id="368" r:id="rId17"/>
    <p:sldId id="369" r:id="rId18"/>
    <p:sldId id="370" r:id="rId19"/>
    <p:sldId id="372" r:id="rId20"/>
    <p:sldId id="371" r:id="rId21"/>
    <p:sldId id="375" r:id="rId22"/>
    <p:sldId id="376" r:id="rId23"/>
    <p:sldId id="373" r:id="rId24"/>
    <p:sldId id="316" r:id="rId25"/>
    <p:sldId id="359" r:id="rId26"/>
    <p:sldId id="382" r:id="rId27"/>
    <p:sldId id="341" r:id="rId28"/>
    <p:sldId id="381" r:id="rId29"/>
    <p:sldId id="357" r:id="rId30"/>
    <p:sldId id="361" r:id="rId31"/>
    <p:sldId id="360" r:id="rId32"/>
    <p:sldId id="362" r:id="rId33"/>
    <p:sldId id="321" r:id="rId34"/>
    <p:sldId id="32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1647"/>
    <p:restoredTop sz="86385"/>
  </p:normalViewPr>
  <p:slideViewPr>
    <p:cSldViewPr snapToGrid="0" snapToObjects="1">
      <p:cViewPr varScale="1">
        <p:scale>
          <a:sx n="65" d="100"/>
          <a:sy n="65" d="100"/>
        </p:scale>
        <p:origin x="208" y="864"/>
      </p:cViewPr>
      <p:guideLst/>
    </p:cSldViewPr>
  </p:slideViewPr>
  <p:outlineViewPr>
    <p:cViewPr>
      <p:scale>
        <a:sx n="33" d="100"/>
        <a:sy n="33" d="100"/>
      </p:scale>
      <p:origin x="0" y="-113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sers/frick/Documents/Frick%20Routledge%20Final%20-%20Innovative%20Learning%20Analytics/chapter%203/figures/Figure3.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sz="2400" b="1" dirty="0"/>
              <a:t>IPTAT  Pageviews over</a:t>
            </a:r>
            <a:r>
              <a:rPr lang="en-US" sz="2400" b="1" baseline="0" dirty="0"/>
              <a:t> 20 Years</a:t>
            </a:r>
            <a:r>
              <a:rPr lang="en-US" sz="2400" b="1" dirty="0"/>
              <a:t>:  </a:t>
            </a:r>
          </a:p>
          <a:p>
            <a:pPr>
              <a:defRPr/>
            </a:pPr>
            <a:r>
              <a:rPr lang="en-US" sz="2400" b="1" dirty="0"/>
              <a:t>Total = 160.4 M thru Oct. 2022*</a:t>
            </a:r>
          </a:p>
        </c:rich>
      </c:tx>
      <c:layout>
        <c:manualLayout>
          <c:xMode val="edge"/>
          <c:yMode val="edge"/>
          <c:x val="0.27242936508361698"/>
          <c:y val="1.052262131588113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IPTAT Page Views</c:v>
                </c:pt>
              </c:strCache>
            </c:strRef>
          </c:tx>
          <c:spPr>
            <a:solidFill>
              <a:schemeClr val="accent1"/>
            </a:solidFill>
            <a:ln>
              <a:noFill/>
            </a:ln>
            <a:effectLst/>
          </c:spPr>
          <c:invertIfNegative val="0"/>
          <c:cat>
            <c:strRef>
              <c:f>Sheet1!$A$2:$A$21</c:f>
              <c:strCach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strCache>
            </c:strRef>
          </c:cat>
          <c:val>
            <c:numRef>
              <c:f>Sheet1!$B$2:$B$21</c:f>
              <c:numCache>
                <c:formatCode>#,##0</c:formatCode>
                <c:ptCount val="20"/>
                <c:pt idx="0">
                  <c:v>256615</c:v>
                </c:pt>
                <c:pt idx="1">
                  <c:v>459341</c:v>
                </c:pt>
                <c:pt idx="2">
                  <c:v>825295</c:v>
                </c:pt>
                <c:pt idx="3">
                  <c:v>732590</c:v>
                </c:pt>
                <c:pt idx="4">
                  <c:v>1026591</c:v>
                </c:pt>
                <c:pt idx="5">
                  <c:v>1402453</c:v>
                </c:pt>
                <c:pt idx="6">
                  <c:v>2010803</c:v>
                </c:pt>
                <c:pt idx="7">
                  <c:v>2713418</c:v>
                </c:pt>
                <c:pt idx="8">
                  <c:v>3415633</c:v>
                </c:pt>
                <c:pt idx="9">
                  <c:v>3915271</c:v>
                </c:pt>
                <c:pt idx="10">
                  <c:v>6902808</c:v>
                </c:pt>
                <c:pt idx="11">
                  <c:v>7240937</c:v>
                </c:pt>
                <c:pt idx="12">
                  <c:v>10201763.529411765</c:v>
                </c:pt>
                <c:pt idx="13">
                  <c:v>14392064</c:v>
                </c:pt>
                <c:pt idx="14">
                  <c:v>16029966</c:v>
                </c:pt>
                <c:pt idx="15">
                  <c:v>17668127</c:v>
                </c:pt>
                <c:pt idx="16">
                  <c:v>17799596</c:v>
                </c:pt>
                <c:pt idx="17">
                  <c:v>18685639</c:v>
                </c:pt>
                <c:pt idx="18">
                  <c:v>19336101</c:v>
                </c:pt>
                <c:pt idx="19">
                  <c:v>15415500</c:v>
                </c:pt>
              </c:numCache>
            </c:numRef>
          </c:val>
          <c:extLst>
            <c:ext xmlns:c16="http://schemas.microsoft.com/office/drawing/2014/chart" uri="{C3380CC4-5D6E-409C-BE32-E72D297353CC}">
              <c16:uniqueId val="{00000000-9EF2-E046-B6A6-321F9E562FD8}"/>
            </c:ext>
          </c:extLst>
        </c:ser>
        <c:dLbls>
          <c:showLegendKey val="0"/>
          <c:showVal val="0"/>
          <c:showCatName val="0"/>
          <c:showSerName val="0"/>
          <c:showPercent val="0"/>
          <c:showBubbleSize val="0"/>
        </c:dLbls>
        <c:gapWidth val="219"/>
        <c:overlap val="-27"/>
        <c:axId val="478460544"/>
        <c:axId val="478462192"/>
      </c:barChart>
      <c:catAx>
        <c:axId val="47846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78462192"/>
        <c:crosses val="autoZero"/>
        <c:auto val="1"/>
        <c:lblAlgn val="ctr"/>
        <c:lblOffset val="100"/>
        <c:noMultiLvlLbl val="0"/>
      </c:catAx>
      <c:valAx>
        <c:axId val="478462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78460544"/>
        <c:crosses val="autoZero"/>
        <c:crossBetween val="between"/>
      </c:valAx>
      <c:spPr>
        <a:noFill/>
        <a:ln>
          <a:noFill/>
        </a:ln>
        <a:effectLst/>
      </c:spPr>
    </c:plotArea>
    <c:plotVisOnly val="1"/>
    <c:dispBlanksAs val="gap"/>
    <c:showDLblsOverMax val="0"/>
  </c:chart>
  <c:spPr>
    <a:solidFill>
      <a:schemeClr val="lt1"/>
    </a:solidFill>
    <a:ln w="25400" cap="flat" cmpd="sng" algn="ctr">
      <a:solidFill>
        <a:schemeClr val="tx1"/>
      </a:solidFill>
      <a:prstDash val="solid"/>
      <a:round/>
    </a:ln>
    <a:effectLst/>
  </c:spPr>
  <c:txPr>
    <a:bodyPr/>
    <a:lstStyle/>
    <a:p>
      <a:pPr>
        <a:defRPr>
          <a:solidFill>
            <a:schemeClr val="dk1"/>
          </a:solidFill>
          <a:latin typeface="+mn-lt"/>
          <a:ea typeface="+mn-ea"/>
          <a:cs typeface="+mn-cs"/>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0.65993</cdr:x>
      <cdr:y>0.16443</cdr:y>
    </cdr:from>
    <cdr:to>
      <cdr:x>0.66401</cdr:x>
      <cdr:y>0.92762</cdr:y>
    </cdr:to>
    <cdr:cxnSp macro="">
      <cdr:nvCxnSpPr>
        <cdr:cNvPr id="3" name="Straight Connector 2">
          <a:extLst xmlns:a="http://schemas.openxmlformats.org/drawingml/2006/main">
            <a:ext uri="{FF2B5EF4-FFF2-40B4-BE49-F238E27FC236}">
              <a16:creationId xmlns:a16="http://schemas.microsoft.com/office/drawing/2014/main" id="{00B2C595-39ED-5910-0725-B28E9D7EADDA}"/>
            </a:ext>
          </a:extLst>
        </cdr:cNvPr>
        <cdr:cNvCxnSpPr/>
      </cdr:nvCxnSpPr>
      <cdr:spPr>
        <a:xfrm xmlns:a="http://schemas.openxmlformats.org/drawingml/2006/main" flipH="1" flipV="1">
          <a:off x="6898179" y="992252"/>
          <a:ext cx="42648" cy="4605560"/>
        </a:xfrm>
        <a:prstGeom xmlns:a="http://schemas.openxmlformats.org/drawingml/2006/main" prst="line">
          <a:avLst/>
        </a:prstGeom>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0.72119</cdr:x>
      <cdr:y>0.18679</cdr:y>
    </cdr:from>
    <cdr:to>
      <cdr:x>1</cdr:x>
      <cdr:y>0.3327</cdr:y>
    </cdr:to>
    <cdr:sp macro="" textlink="">
      <cdr:nvSpPr>
        <cdr:cNvPr id="4" name="TextBox 3">
          <a:extLst xmlns:a="http://schemas.openxmlformats.org/drawingml/2006/main">
            <a:ext uri="{FF2B5EF4-FFF2-40B4-BE49-F238E27FC236}">
              <a16:creationId xmlns:a16="http://schemas.microsoft.com/office/drawing/2014/main" id="{72BB8955-76F8-E598-A3DA-890E9FE02F72}"/>
            </a:ext>
          </a:extLst>
        </cdr:cNvPr>
        <cdr:cNvSpPr txBox="1"/>
      </cdr:nvSpPr>
      <cdr:spPr>
        <a:xfrm xmlns:a="http://schemas.openxmlformats.org/drawingml/2006/main">
          <a:off x="7538529" y="1127201"/>
          <a:ext cx="2914375" cy="8805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solidFill>
                <a:srgbClr val="C00000"/>
              </a:solidFill>
            </a:rPr>
            <a:t>New design with First Principles of Instruction</a:t>
          </a:r>
        </a:p>
      </cdr:txBody>
    </cdr:sp>
  </cdr:relSizeAnchor>
  <cdr:relSizeAnchor xmlns:cdr="http://schemas.openxmlformats.org/drawingml/2006/chartDrawing">
    <cdr:from>
      <cdr:x>0.41496</cdr:x>
      <cdr:y>0.52925</cdr:y>
    </cdr:from>
    <cdr:to>
      <cdr:x>0.58503</cdr:x>
      <cdr:y>0.63475</cdr:y>
    </cdr:to>
    <cdr:sp macro="" textlink="">
      <cdr:nvSpPr>
        <cdr:cNvPr id="5" name="TextBox 4">
          <a:extLst xmlns:a="http://schemas.openxmlformats.org/drawingml/2006/main">
            <a:ext uri="{FF2B5EF4-FFF2-40B4-BE49-F238E27FC236}">
              <a16:creationId xmlns:a16="http://schemas.microsoft.com/office/drawing/2014/main" id="{737B0295-102D-A2F2-885E-B68981FB2253}"/>
            </a:ext>
          </a:extLst>
        </cdr:cNvPr>
        <cdr:cNvSpPr txBox="1"/>
      </cdr:nvSpPr>
      <cdr:spPr>
        <a:xfrm xmlns:a="http://schemas.openxmlformats.org/drawingml/2006/main">
          <a:off x="4337589" y="3193823"/>
          <a:ext cx="1777725" cy="6366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solidFill>
                <a:srgbClr val="C00000"/>
              </a:solidFill>
            </a:rPr>
            <a:t>Legacy design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977DB0-CBAB-CF43-A050-EED94ED076C0}" type="datetimeFigureOut">
              <a:rPr lang="en-US" smtClean="0"/>
              <a:t>10/26/23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ED7A6-BACF-9141-A6C7-B6C8F68C2AE3}" type="slidenum">
              <a:rPr lang="en-US" smtClean="0"/>
              <a:t>‹#›</a:t>
            </a:fld>
            <a:endParaRPr lang="en-US"/>
          </a:p>
        </p:txBody>
      </p:sp>
    </p:spTree>
    <p:extLst>
      <p:ext uri="{BB962C8B-B14F-4D97-AF65-F5344CB8AC3E}">
        <p14:creationId xmlns:p14="http://schemas.microsoft.com/office/powerpoint/2010/main" val="3325449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4ED7A6-BACF-9141-A6C7-B6C8F68C2AE3}" type="slidenum">
              <a:rPr lang="en-US" smtClean="0"/>
              <a:t>15</a:t>
            </a:fld>
            <a:endParaRPr lang="en-US"/>
          </a:p>
        </p:txBody>
      </p:sp>
    </p:spTree>
    <p:extLst>
      <p:ext uri="{BB962C8B-B14F-4D97-AF65-F5344CB8AC3E}">
        <p14:creationId xmlns:p14="http://schemas.microsoft.com/office/powerpoint/2010/main" val="277617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BEBC866-34BB-A744-B8D7-AEA3E0234B05}" type="datetime1">
              <a:rPr lang="en-US" smtClean="0"/>
              <a:t>10/26/23</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a:t>Go to https://mapsat.iu.edu for a recording of the full presentation</a:t>
            </a: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533B836-0A4B-F443-A417-97425F81AB61}"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82925133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42B924-9A22-5348-B603-BBCC20397179}" type="datetime1">
              <a:rPr lang="en-US" smtClean="0"/>
              <a:t>10/26/23</a:t>
            </a:fld>
            <a:endParaRPr lang="en-US"/>
          </a:p>
        </p:txBody>
      </p:sp>
      <p:sp>
        <p:nvSpPr>
          <p:cNvPr id="5" name="Footer Placeholder 4"/>
          <p:cNvSpPr>
            <a:spLocks noGrp="1"/>
          </p:cNvSpPr>
          <p:nvPr>
            <p:ph type="ftr" sz="quarter" idx="11"/>
          </p:nvPr>
        </p:nvSpPr>
        <p:spPr/>
        <p:txBody>
          <a:bodyPr/>
          <a:lstStyle/>
          <a:p>
            <a:r>
              <a:rPr lang="en-US"/>
              <a:t>Go to https://mapsat.iu.edu for a recording of the full presentation</a:t>
            </a:r>
          </a:p>
        </p:txBody>
      </p:sp>
      <p:sp>
        <p:nvSpPr>
          <p:cNvPr id="6" name="Slide Number Placeholder 5"/>
          <p:cNvSpPr>
            <a:spLocks noGrp="1"/>
          </p:cNvSpPr>
          <p:nvPr>
            <p:ph type="sldNum" sz="quarter" idx="12"/>
          </p:nvPr>
        </p:nvSpPr>
        <p:spPr/>
        <p:txBody>
          <a:bodyPr/>
          <a:lstStyle/>
          <a:p>
            <a:fld id="{3533B836-0A4B-F443-A417-97425F81AB61}" type="slidenum">
              <a:rPr lang="en-US" smtClean="0"/>
              <a:t>‹#›</a:t>
            </a:fld>
            <a:endParaRPr lang="en-US"/>
          </a:p>
        </p:txBody>
      </p:sp>
    </p:spTree>
    <p:extLst>
      <p:ext uri="{BB962C8B-B14F-4D97-AF65-F5344CB8AC3E}">
        <p14:creationId xmlns:p14="http://schemas.microsoft.com/office/powerpoint/2010/main" val="162923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00EE26-FFA1-1141-8FF0-8CF085F03F7E}" type="datetime1">
              <a:rPr lang="en-US" smtClean="0"/>
              <a:t>10/26/23</a:t>
            </a:fld>
            <a:endParaRPr lang="en-US"/>
          </a:p>
        </p:txBody>
      </p:sp>
      <p:sp>
        <p:nvSpPr>
          <p:cNvPr id="5" name="Footer Placeholder 4"/>
          <p:cNvSpPr>
            <a:spLocks noGrp="1"/>
          </p:cNvSpPr>
          <p:nvPr>
            <p:ph type="ftr" sz="quarter" idx="11"/>
          </p:nvPr>
        </p:nvSpPr>
        <p:spPr/>
        <p:txBody>
          <a:bodyPr/>
          <a:lstStyle/>
          <a:p>
            <a:r>
              <a:rPr lang="en-US"/>
              <a:t>Go to https://mapsat.iu.edu for a recording of the full presentation</a:t>
            </a:r>
          </a:p>
        </p:txBody>
      </p:sp>
      <p:sp>
        <p:nvSpPr>
          <p:cNvPr id="6" name="Slide Number Placeholder 5"/>
          <p:cNvSpPr>
            <a:spLocks noGrp="1"/>
          </p:cNvSpPr>
          <p:nvPr>
            <p:ph type="sldNum" sz="quarter" idx="12"/>
          </p:nvPr>
        </p:nvSpPr>
        <p:spPr/>
        <p:txBody>
          <a:bodyPr/>
          <a:lstStyle/>
          <a:p>
            <a:fld id="{3533B836-0A4B-F443-A417-97425F81AB61}" type="slidenum">
              <a:rPr lang="en-US" smtClean="0"/>
              <a:t>‹#›</a:t>
            </a:fld>
            <a:endParaRPr lang="en-US"/>
          </a:p>
        </p:txBody>
      </p:sp>
    </p:spTree>
    <p:extLst>
      <p:ext uri="{BB962C8B-B14F-4D97-AF65-F5344CB8AC3E}">
        <p14:creationId xmlns:p14="http://schemas.microsoft.com/office/powerpoint/2010/main" val="142392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40A9C-A054-564D-BEE5-9900EDCC9160}" type="datetime1">
              <a:rPr lang="en-US" smtClean="0"/>
              <a:t>10/26/23</a:t>
            </a:fld>
            <a:endParaRPr lang="en-US"/>
          </a:p>
        </p:txBody>
      </p:sp>
      <p:sp>
        <p:nvSpPr>
          <p:cNvPr id="5" name="Footer Placeholder 4"/>
          <p:cNvSpPr>
            <a:spLocks noGrp="1"/>
          </p:cNvSpPr>
          <p:nvPr>
            <p:ph type="ftr" sz="quarter" idx="11"/>
          </p:nvPr>
        </p:nvSpPr>
        <p:spPr/>
        <p:txBody>
          <a:bodyPr/>
          <a:lstStyle/>
          <a:p>
            <a:r>
              <a:rPr lang="en-US"/>
              <a:t>Go to https://mapsat.iu.edu for a recording of the full presentation</a:t>
            </a:r>
          </a:p>
        </p:txBody>
      </p:sp>
      <p:sp>
        <p:nvSpPr>
          <p:cNvPr id="6" name="Slide Number Placeholder 5"/>
          <p:cNvSpPr>
            <a:spLocks noGrp="1"/>
          </p:cNvSpPr>
          <p:nvPr>
            <p:ph type="sldNum" sz="quarter" idx="12"/>
          </p:nvPr>
        </p:nvSpPr>
        <p:spPr/>
        <p:txBody>
          <a:bodyPr/>
          <a:lstStyle/>
          <a:p>
            <a:fld id="{3533B836-0A4B-F443-A417-97425F81AB61}" type="slidenum">
              <a:rPr lang="en-US" smtClean="0"/>
              <a:t>‹#›</a:t>
            </a:fld>
            <a:endParaRPr lang="en-US"/>
          </a:p>
        </p:txBody>
      </p:sp>
    </p:spTree>
    <p:extLst>
      <p:ext uri="{BB962C8B-B14F-4D97-AF65-F5344CB8AC3E}">
        <p14:creationId xmlns:p14="http://schemas.microsoft.com/office/powerpoint/2010/main" val="2793521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27AF110-B7D4-5144-9B42-3260753DF9D8}" type="datetime1">
              <a:rPr lang="en-US" smtClean="0"/>
              <a:t>10/26/23</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a:t>Go to https://mapsat.iu.edu for a recording of the full presentation</a:t>
            </a: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533B836-0A4B-F443-A417-97425F81AB61}"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48080610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725EEA-E85F-F345-BC41-43A74CD5E628}" type="datetime1">
              <a:rPr lang="en-US" smtClean="0"/>
              <a:t>10/26/23</a:t>
            </a:fld>
            <a:endParaRPr lang="en-US"/>
          </a:p>
        </p:txBody>
      </p:sp>
      <p:sp>
        <p:nvSpPr>
          <p:cNvPr id="6" name="Footer Placeholder 5"/>
          <p:cNvSpPr>
            <a:spLocks noGrp="1"/>
          </p:cNvSpPr>
          <p:nvPr>
            <p:ph type="ftr" sz="quarter" idx="11"/>
          </p:nvPr>
        </p:nvSpPr>
        <p:spPr/>
        <p:txBody>
          <a:bodyPr/>
          <a:lstStyle/>
          <a:p>
            <a:r>
              <a:rPr lang="en-US"/>
              <a:t>Go to https://mapsat.iu.edu for a recording of the full presentation</a:t>
            </a:r>
          </a:p>
        </p:txBody>
      </p:sp>
      <p:sp>
        <p:nvSpPr>
          <p:cNvPr id="7" name="Slide Number Placeholder 6"/>
          <p:cNvSpPr>
            <a:spLocks noGrp="1"/>
          </p:cNvSpPr>
          <p:nvPr>
            <p:ph type="sldNum" sz="quarter" idx="12"/>
          </p:nvPr>
        </p:nvSpPr>
        <p:spPr/>
        <p:txBody>
          <a:bodyPr/>
          <a:lstStyle/>
          <a:p>
            <a:fld id="{3533B836-0A4B-F443-A417-97425F81AB61}" type="slidenum">
              <a:rPr lang="en-US" smtClean="0"/>
              <a:t>‹#›</a:t>
            </a:fld>
            <a:endParaRPr lang="en-US"/>
          </a:p>
        </p:txBody>
      </p:sp>
    </p:spTree>
    <p:extLst>
      <p:ext uri="{BB962C8B-B14F-4D97-AF65-F5344CB8AC3E}">
        <p14:creationId xmlns:p14="http://schemas.microsoft.com/office/powerpoint/2010/main" val="2326549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7D6ABF-FCDE-3648-9743-BE69A2668D46}" type="datetime1">
              <a:rPr lang="en-US" smtClean="0"/>
              <a:t>10/26/23</a:t>
            </a:fld>
            <a:endParaRPr lang="en-US"/>
          </a:p>
        </p:txBody>
      </p:sp>
      <p:sp>
        <p:nvSpPr>
          <p:cNvPr id="8" name="Footer Placeholder 7"/>
          <p:cNvSpPr>
            <a:spLocks noGrp="1"/>
          </p:cNvSpPr>
          <p:nvPr>
            <p:ph type="ftr" sz="quarter" idx="11"/>
          </p:nvPr>
        </p:nvSpPr>
        <p:spPr/>
        <p:txBody>
          <a:bodyPr/>
          <a:lstStyle/>
          <a:p>
            <a:r>
              <a:rPr lang="en-US"/>
              <a:t>Go to https://mapsat.iu.edu for a recording of the full presentation</a:t>
            </a:r>
          </a:p>
        </p:txBody>
      </p:sp>
      <p:sp>
        <p:nvSpPr>
          <p:cNvPr id="9" name="Slide Number Placeholder 8"/>
          <p:cNvSpPr>
            <a:spLocks noGrp="1"/>
          </p:cNvSpPr>
          <p:nvPr>
            <p:ph type="sldNum" sz="quarter" idx="12"/>
          </p:nvPr>
        </p:nvSpPr>
        <p:spPr/>
        <p:txBody>
          <a:bodyPr/>
          <a:lstStyle/>
          <a:p>
            <a:fld id="{3533B836-0A4B-F443-A417-97425F81AB61}" type="slidenum">
              <a:rPr lang="en-US" smtClean="0"/>
              <a:t>‹#›</a:t>
            </a:fld>
            <a:endParaRPr lang="en-US"/>
          </a:p>
        </p:txBody>
      </p:sp>
    </p:spTree>
    <p:extLst>
      <p:ext uri="{BB962C8B-B14F-4D97-AF65-F5344CB8AC3E}">
        <p14:creationId xmlns:p14="http://schemas.microsoft.com/office/powerpoint/2010/main" val="374677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33BD58-F255-7B40-92F8-2F95BDCBAC58}" type="datetime1">
              <a:rPr lang="en-US" smtClean="0"/>
              <a:t>10/26/23</a:t>
            </a:fld>
            <a:endParaRPr lang="en-US"/>
          </a:p>
        </p:txBody>
      </p:sp>
      <p:sp>
        <p:nvSpPr>
          <p:cNvPr id="4" name="Footer Placeholder 3"/>
          <p:cNvSpPr>
            <a:spLocks noGrp="1"/>
          </p:cNvSpPr>
          <p:nvPr>
            <p:ph type="ftr" sz="quarter" idx="11"/>
          </p:nvPr>
        </p:nvSpPr>
        <p:spPr/>
        <p:txBody>
          <a:bodyPr/>
          <a:lstStyle/>
          <a:p>
            <a:r>
              <a:rPr lang="en-US"/>
              <a:t>Go to https://mapsat.iu.edu for a recording of the full presentation</a:t>
            </a:r>
          </a:p>
        </p:txBody>
      </p:sp>
      <p:sp>
        <p:nvSpPr>
          <p:cNvPr id="5" name="Slide Number Placeholder 4"/>
          <p:cNvSpPr>
            <a:spLocks noGrp="1"/>
          </p:cNvSpPr>
          <p:nvPr>
            <p:ph type="sldNum" sz="quarter" idx="12"/>
          </p:nvPr>
        </p:nvSpPr>
        <p:spPr/>
        <p:txBody>
          <a:bodyPr/>
          <a:lstStyle/>
          <a:p>
            <a:fld id="{3533B836-0A4B-F443-A417-97425F81AB61}" type="slidenum">
              <a:rPr lang="en-US" smtClean="0"/>
              <a:t>‹#›</a:t>
            </a:fld>
            <a:endParaRPr lang="en-US"/>
          </a:p>
        </p:txBody>
      </p:sp>
    </p:spTree>
    <p:extLst>
      <p:ext uri="{BB962C8B-B14F-4D97-AF65-F5344CB8AC3E}">
        <p14:creationId xmlns:p14="http://schemas.microsoft.com/office/powerpoint/2010/main" val="84587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81E0F-E7D5-5447-BCDC-26AA3358C41C}" type="datetime1">
              <a:rPr lang="en-US" smtClean="0"/>
              <a:t>10/26/23</a:t>
            </a:fld>
            <a:endParaRPr lang="en-US"/>
          </a:p>
        </p:txBody>
      </p:sp>
      <p:sp>
        <p:nvSpPr>
          <p:cNvPr id="3" name="Footer Placeholder 2"/>
          <p:cNvSpPr>
            <a:spLocks noGrp="1"/>
          </p:cNvSpPr>
          <p:nvPr>
            <p:ph type="ftr" sz="quarter" idx="11"/>
          </p:nvPr>
        </p:nvSpPr>
        <p:spPr/>
        <p:txBody>
          <a:bodyPr/>
          <a:lstStyle/>
          <a:p>
            <a:r>
              <a:rPr lang="en-US"/>
              <a:t>Go to https://mapsat.iu.edu for a recording of the full presentation</a:t>
            </a:r>
          </a:p>
        </p:txBody>
      </p:sp>
      <p:sp>
        <p:nvSpPr>
          <p:cNvPr id="4" name="Slide Number Placeholder 3"/>
          <p:cNvSpPr>
            <a:spLocks noGrp="1"/>
          </p:cNvSpPr>
          <p:nvPr>
            <p:ph type="sldNum" sz="quarter" idx="12"/>
          </p:nvPr>
        </p:nvSpPr>
        <p:spPr/>
        <p:txBody>
          <a:bodyPr/>
          <a:lstStyle/>
          <a:p>
            <a:fld id="{3533B836-0A4B-F443-A417-97425F81AB61}" type="slidenum">
              <a:rPr lang="en-US" smtClean="0"/>
              <a:t>‹#›</a:t>
            </a:fld>
            <a:endParaRPr lang="en-US"/>
          </a:p>
        </p:txBody>
      </p:sp>
    </p:spTree>
    <p:extLst>
      <p:ext uri="{BB962C8B-B14F-4D97-AF65-F5344CB8AC3E}">
        <p14:creationId xmlns:p14="http://schemas.microsoft.com/office/powerpoint/2010/main" val="1646775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D7C201A-BD6D-674F-BE0A-153D94F4D396}" type="datetime1">
              <a:rPr lang="en-US" smtClean="0"/>
              <a:t>10/26/23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Go to https://mapsat.iu.edu for a recording of the full presentation</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533B836-0A4B-F443-A417-97425F81AB61}"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8096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EDB6A69-8527-0449-B997-131C71369645}" type="datetime1">
              <a:rPr lang="en-US" smtClean="0"/>
              <a:t>10/26/23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Go to https://mapsat.iu.edu for a recording of the full presentation</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533B836-0A4B-F443-A417-97425F81AB61}"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27310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0CFF66B6-49F0-AA4D-8AC7-257A701AB1C0}" type="datetime1">
              <a:rPr lang="en-US" smtClean="0"/>
              <a:t>10/26/23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Go to https://mapsat.iu.edu for a recording of the full presentation</a:t>
            </a: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533B836-0A4B-F443-A417-97425F81AB61}"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37629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tedfrick.sitehost.i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lagiarism.iu.edu/faq.html" TargetMode="External"/><Relationship Id="rId2" Type="http://schemas.openxmlformats.org/officeDocument/2006/relationships/hyperlink" Target="https://plagiarism.iu.edu/" TargetMode="External"/><Relationship Id="rId1" Type="http://schemas.openxmlformats.org/officeDocument/2006/relationships/slideLayout" Target="../slideLayouts/slideLayout2.xml"/><Relationship Id="rId4" Type="http://schemas.openxmlformats.org/officeDocument/2006/relationships/hyperlink" Target="https://mapsat.iu.ed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taylorfrancis.com/chapters/mono/10.4324/9781003176343-3/indiana-university-plagiarism-tutorials-tests-theodore-frick-rodney-myers-cesur-dagli-andrew-barrett?context=ubx&amp;refId=c11bda9b-e2c6-41a5-91a6-c3c09de4acd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lagiarism.iu.edu/tutorials/index.html" TargetMode="External"/><Relationship Id="rId7" Type="http://schemas.openxmlformats.org/officeDocument/2006/relationships/hyperlink" Target="https://plagiarism.iu.edu/tutorials/task1/integration.html" TargetMode="External"/><Relationship Id="rId2" Type="http://schemas.openxmlformats.org/officeDocument/2006/relationships/hyperlink" Target="https://aect.org/firstprinciples.php" TargetMode="External"/><Relationship Id="rId1" Type="http://schemas.openxmlformats.org/officeDocument/2006/relationships/slideLayout" Target="../slideLayouts/slideLayout2.xml"/><Relationship Id="rId6" Type="http://schemas.openxmlformats.org/officeDocument/2006/relationships/hyperlink" Target="https://plagiarism.iu.edu/practiceTest.php?task=1&amp;item=1" TargetMode="External"/><Relationship Id="rId5" Type="http://schemas.openxmlformats.org/officeDocument/2006/relationships/hyperlink" Target="https://plagiarism.iu.edu/tutorials/task1/demonstration.html" TargetMode="External"/><Relationship Id="rId4" Type="http://schemas.openxmlformats.org/officeDocument/2006/relationships/hyperlink" Target="https://plagiarism.iu.edu/tutorials/task1/activation.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plagiarism.iu.edu/apt/APT_FruitfulMethod.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hyperlink" Target="https://www.routledge.com/Innovative-Learning-Analytics-for-Evaluating-Instruction-A-Big-Data-Roadmap/Frick-Myers-Dagli-Barrett/p/book/9781032000183"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support.google.com/analytics/answer/9964640?hl=en#zippy=%2Cin-this-article" TargetMode="External"/><Relationship Id="rId2" Type="http://schemas.openxmlformats.org/officeDocument/2006/relationships/hyperlink" Target="https://rdcu.be/cEJuW"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lagiarism.iu.edu/credits.html" TargetMode="External"/><Relationship Id="rId2" Type="http://schemas.openxmlformats.org/officeDocument/2006/relationships/hyperlink" Target="https://plagiarism.iu.edu/index.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s://plagiarism.iu.edu/faq.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aect.org/firstprinciples.php" TargetMode="External"/><Relationship Id="rId3" Type="http://schemas.openxmlformats.org/officeDocument/2006/relationships/hyperlink" Target="https://rdcu.be/cEJuW" TargetMode="External"/><Relationship Id="rId7" Type="http://schemas.openxmlformats.org/officeDocument/2006/relationships/hyperlink" Target="https://plagiarism.iu.edu/" TargetMode="External"/><Relationship Id="rId2" Type="http://schemas.openxmlformats.org/officeDocument/2006/relationships/hyperlink" Target="https://rdcu.be/mEvf" TargetMode="External"/><Relationship Id="rId1" Type="http://schemas.openxmlformats.org/officeDocument/2006/relationships/slideLayout" Target="../slideLayouts/slideLayout2.xml"/><Relationship Id="rId6" Type="http://schemas.openxmlformats.org/officeDocument/2006/relationships/hyperlink" Target="https://en.wikipedia.org/wiki/Google_Analytics" TargetMode="External"/><Relationship Id="rId5" Type="http://schemas.openxmlformats.org/officeDocument/2006/relationships/hyperlink" Target="https://doi.org/10.4324/9781003176343" TargetMode="External"/><Relationship Id="rId4" Type="http://schemas.openxmlformats.org/officeDocument/2006/relationships/hyperlink" Target="https://doi.org/10.1007/s11423-021-10077-6"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plagiarism.iu.edu/apt/IPTATturns20yearsOld.pdf" TargetMode="External"/><Relationship Id="rId2" Type="http://schemas.openxmlformats.org/officeDocument/2006/relationships/hyperlink" Target="https://plagiarism.iu.edu/apt/index.html" TargetMode="External"/><Relationship Id="rId1" Type="http://schemas.openxmlformats.org/officeDocument/2006/relationships/slideLayout" Target="../slideLayouts/slideLayout2.xml"/><Relationship Id="rId4" Type="http://schemas.openxmlformats.org/officeDocument/2006/relationships/hyperlink" Target="https://mapsat.iu.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plagiarism.iu.edu/recentChanges.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DF953-7E80-F941-ADA4-799D326DE7F6}"/>
              </a:ext>
            </a:extLst>
          </p:cNvPr>
          <p:cNvSpPr>
            <a:spLocks noGrp="1"/>
          </p:cNvSpPr>
          <p:nvPr>
            <p:ph type="ctrTitle"/>
          </p:nvPr>
        </p:nvSpPr>
        <p:spPr>
          <a:xfrm>
            <a:off x="1915128" y="1375474"/>
            <a:ext cx="8361229" cy="2098226"/>
          </a:xfrm>
        </p:spPr>
        <p:txBody>
          <a:bodyPr/>
          <a:lstStyle/>
          <a:p>
            <a:r>
              <a:rPr lang="en-US" sz="4400" cap="none" dirty="0"/>
              <a:t>MOOC Turns 20 Years Old:  How to Recognize Plagiarism</a:t>
            </a:r>
            <a:endParaRPr lang="en-US" sz="4400" dirty="0"/>
          </a:p>
        </p:txBody>
      </p:sp>
      <p:sp>
        <p:nvSpPr>
          <p:cNvPr id="3" name="Subtitle 2">
            <a:extLst>
              <a:ext uri="{FF2B5EF4-FFF2-40B4-BE49-F238E27FC236}">
                <a16:creationId xmlns:a16="http://schemas.microsoft.com/office/drawing/2014/main" id="{10AAF3DB-F884-9F45-BA19-19C2B09DB385}"/>
              </a:ext>
            </a:extLst>
          </p:cNvPr>
          <p:cNvSpPr>
            <a:spLocks noGrp="1"/>
          </p:cNvSpPr>
          <p:nvPr>
            <p:ph type="subTitle" idx="1"/>
          </p:nvPr>
        </p:nvSpPr>
        <p:spPr>
          <a:xfrm>
            <a:off x="5760720" y="3520439"/>
            <a:ext cx="4573819" cy="2686051"/>
          </a:xfrm>
        </p:spPr>
        <p:txBody>
          <a:bodyPr>
            <a:noAutofit/>
          </a:bodyPr>
          <a:lstStyle/>
          <a:p>
            <a:pPr algn="l"/>
            <a:r>
              <a:rPr lang="en-US" sz="2800" dirty="0">
                <a:hlinkClick r:id="rId2"/>
              </a:rPr>
              <a:t>Ted Frick</a:t>
            </a:r>
            <a:endParaRPr lang="en-US" sz="2000" dirty="0"/>
          </a:p>
          <a:p>
            <a:pPr algn="l"/>
            <a:endParaRPr lang="en-US" sz="2000" dirty="0"/>
          </a:p>
          <a:p>
            <a:pPr algn="l"/>
            <a:r>
              <a:rPr lang="en-US" sz="2000" dirty="0"/>
              <a:t>Professor Emeritus</a:t>
            </a:r>
          </a:p>
          <a:p>
            <a:pPr algn="l"/>
            <a:r>
              <a:rPr lang="en-US" sz="2000" dirty="0"/>
              <a:t>Indiana University</a:t>
            </a:r>
            <a:endParaRPr lang="en-US" sz="2000" dirty="0">
              <a:solidFill>
                <a:srgbClr val="FF0000"/>
              </a:solidFill>
            </a:endParaRPr>
          </a:p>
          <a:p>
            <a:pPr algn="l"/>
            <a:endParaRPr lang="en-US" sz="2000" dirty="0">
              <a:solidFill>
                <a:srgbClr val="FF0000"/>
              </a:solidFill>
            </a:endParaRPr>
          </a:p>
          <a:p>
            <a:pPr algn="l"/>
            <a:endParaRPr lang="en-US" sz="2000" dirty="0">
              <a:solidFill>
                <a:srgbClr val="FF0000"/>
              </a:solidFill>
            </a:endParaRPr>
          </a:p>
          <a:p>
            <a:pPr algn="l"/>
            <a:r>
              <a:rPr lang="en-US" sz="2000" dirty="0">
                <a:solidFill>
                  <a:srgbClr val="FF0000"/>
                </a:solidFill>
              </a:rPr>
              <a:t>Oct. 27, 2022</a:t>
            </a:r>
          </a:p>
        </p:txBody>
      </p:sp>
      <p:sp>
        <p:nvSpPr>
          <p:cNvPr id="4" name="TextBox 3">
            <a:extLst>
              <a:ext uri="{FF2B5EF4-FFF2-40B4-BE49-F238E27FC236}">
                <a16:creationId xmlns:a16="http://schemas.microsoft.com/office/drawing/2014/main" id="{E58F317E-65BE-8847-8E00-60779CE02741}"/>
              </a:ext>
            </a:extLst>
          </p:cNvPr>
          <p:cNvSpPr txBox="1"/>
          <p:nvPr/>
        </p:nvSpPr>
        <p:spPr>
          <a:xfrm>
            <a:off x="3509010" y="731027"/>
            <a:ext cx="8260704" cy="461665"/>
          </a:xfrm>
          <a:prstGeom prst="rect">
            <a:avLst/>
          </a:prstGeom>
          <a:noFill/>
        </p:spPr>
        <p:txBody>
          <a:bodyPr wrap="square" rtlCol="0">
            <a:spAutoFit/>
          </a:bodyPr>
          <a:lstStyle/>
          <a:p>
            <a:pPr algn="ctr"/>
            <a:r>
              <a:rPr lang="en-US" sz="2300" dirty="0">
                <a:solidFill>
                  <a:srgbClr val="FF0000"/>
                </a:solidFill>
              </a:rPr>
              <a:t>AECT Virtual Presentation, Las Vegas, NV, USA</a:t>
            </a:r>
          </a:p>
        </p:txBody>
      </p:sp>
      <p:pic>
        <p:nvPicPr>
          <p:cNvPr id="6" name="Picture 5" descr="Photo of T. Frick">
            <a:extLst>
              <a:ext uri="{FF2B5EF4-FFF2-40B4-BE49-F238E27FC236}">
                <a16:creationId xmlns:a16="http://schemas.microsoft.com/office/drawing/2014/main" id="{32255C09-539B-5DF3-8CB9-94CA4C8770AA}"/>
              </a:ext>
            </a:extLst>
          </p:cNvPr>
          <p:cNvPicPr>
            <a:picLocks noChangeAspect="1"/>
          </p:cNvPicPr>
          <p:nvPr/>
        </p:nvPicPr>
        <p:blipFill>
          <a:blip r:embed="rId3"/>
          <a:stretch>
            <a:fillRect/>
          </a:stretch>
        </p:blipFill>
        <p:spPr>
          <a:xfrm>
            <a:off x="3994317" y="3639228"/>
            <a:ext cx="1446849" cy="2098226"/>
          </a:xfrm>
          <a:prstGeom prst="rect">
            <a:avLst/>
          </a:prstGeom>
        </p:spPr>
      </p:pic>
      <p:sp>
        <p:nvSpPr>
          <p:cNvPr id="5" name="Footer Placeholder 4">
            <a:extLst>
              <a:ext uri="{FF2B5EF4-FFF2-40B4-BE49-F238E27FC236}">
                <a16:creationId xmlns:a16="http://schemas.microsoft.com/office/drawing/2014/main" id="{8D1E97AE-EBB2-794C-4CFA-858C544D0995}"/>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3329994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8"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9"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1" name="Rectangle 10">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4"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5"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9F9FD8F6-5835-98BF-DFD4-A504C448FB15}"/>
              </a:ext>
            </a:extLst>
          </p:cNvPr>
          <p:cNvSpPr>
            <a:spLocks noGrp="1"/>
          </p:cNvSpPr>
          <p:nvPr>
            <p:ph type="title"/>
          </p:nvPr>
        </p:nvSpPr>
        <p:spPr>
          <a:xfrm>
            <a:off x="1478521" y="1480930"/>
            <a:ext cx="5751537" cy="3848521"/>
          </a:xfrm>
        </p:spPr>
        <p:txBody>
          <a:bodyPr vert="horz" lIns="91440" tIns="45720" rIns="91440" bIns="45720" rtlCol="0" anchor="ctr">
            <a:noAutofit/>
          </a:bodyPr>
          <a:lstStyle/>
          <a:p>
            <a:pPr algn="r"/>
            <a:r>
              <a:rPr lang="en-US" dirty="0"/>
              <a:t>We started out with online teaching and learning, and now it is providing big data for instructional-design research.</a:t>
            </a:r>
          </a:p>
        </p:txBody>
      </p:sp>
      <p:cxnSp>
        <p:nvCxnSpPr>
          <p:cNvPr id="17" name="Straight Connector 16">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4964"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EDB0854-6B1E-3EBE-F256-3FFF29DFE556}"/>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2508572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109C4-B950-7007-96E3-0D70013B1086}"/>
              </a:ext>
            </a:extLst>
          </p:cNvPr>
          <p:cNvSpPr>
            <a:spLocks noGrp="1"/>
          </p:cNvSpPr>
          <p:nvPr>
            <p:ph type="title"/>
          </p:nvPr>
        </p:nvSpPr>
        <p:spPr/>
        <p:txBody>
          <a:bodyPr>
            <a:normAutofit fontScale="90000"/>
          </a:bodyPr>
          <a:lstStyle/>
          <a:p>
            <a:r>
              <a:rPr lang="en-US" dirty="0">
                <a:solidFill>
                  <a:srgbClr val="C00000"/>
                </a:solidFill>
              </a:rPr>
              <a:t>Enough for now?  </a:t>
            </a:r>
            <a:r>
              <a:rPr lang="en-US" dirty="0"/>
              <a:t>Learn more about </a:t>
            </a:r>
            <a:r>
              <a:rPr lang="en-US" i="1" dirty="0"/>
              <a:t>How to Recognize Plagiarism</a:t>
            </a:r>
            <a:r>
              <a:rPr lang="en-US" dirty="0"/>
              <a:t> at your </a:t>
            </a:r>
            <a:r>
              <a:rPr lang="en-US"/>
              <a:t>own pace</a:t>
            </a:r>
            <a:endParaRPr lang="en-US" dirty="0"/>
          </a:p>
        </p:txBody>
      </p:sp>
      <p:sp>
        <p:nvSpPr>
          <p:cNvPr id="3" name="Content Placeholder 2">
            <a:extLst>
              <a:ext uri="{FF2B5EF4-FFF2-40B4-BE49-F238E27FC236}">
                <a16:creationId xmlns:a16="http://schemas.microsoft.com/office/drawing/2014/main" id="{83FCB679-599C-789D-7B3E-F7A36FA4B4D3}"/>
              </a:ext>
            </a:extLst>
          </p:cNvPr>
          <p:cNvSpPr>
            <a:spLocks noGrp="1"/>
          </p:cNvSpPr>
          <p:nvPr>
            <p:ph idx="1"/>
          </p:nvPr>
        </p:nvSpPr>
        <p:spPr>
          <a:xfrm>
            <a:off x="1371600" y="2424900"/>
            <a:ext cx="9601200" cy="3581400"/>
          </a:xfrm>
        </p:spPr>
        <p:txBody>
          <a:bodyPr>
            <a:normAutofit fontScale="85000" lnSpcReduction="20000"/>
          </a:bodyPr>
          <a:lstStyle/>
          <a:p>
            <a:pPr marL="0" indent="0">
              <a:buNone/>
            </a:pPr>
            <a:r>
              <a:rPr lang="en-US" sz="3600" b="1" dirty="0"/>
              <a:t>On the Web you can go to</a:t>
            </a:r>
            <a:r>
              <a:rPr lang="en-US" sz="3600" dirty="0"/>
              <a:t>:</a:t>
            </a:r>
            <a:br>
              <a:rPr lang="en-US" sz="3600" dirty="0"/>
            </a:br>
            <a:endParaRPr lang="en-US" sz="3600" dirty="0"/>
          </a:p>
          <a:p>
            <a:pPr lvl="1"/>
            <a:r>
              <a:rPr lang="en-US" sz="3600" dirty="0">
                <a:hlinkClick r:id="rId2"/>
              </a:rPr>
              <a:t>https://plagiarism.iu.edu</a:t>
            </a:r>
            <a:r>
              <a:rPr lang="en-US" sz="3600" dirty="0"/>
              <a:t>  (see for your self)</a:t>
            </a:r>
            <a:br>
              <a:rPr lang="en-US" sz="3600" dirty="0"/>
            </a:br>
            <a:endParaRPr lang="en-US" sz="3600" dirty="0"/>
          </a:p>
          <a:p>
            <a:pPr lvl="1"/>
            <a:r>
              <a:rPr lang="en-US" sz="3600" dirty="0">
                <a:hlinkClick r:id="rId3"/>
              </a:rPr>
              <a:t>https://plagiarism.iu.edu/faq.html</a:t>
            </a:r>
            <a:r>
              <a:rPr lang="en-US" sz="3600" dirty="0"/>
              <a:t>  (answers to frequently asked questions)</a:t>
            </a:r>
            <a:br>
              <a:rPr lang="en-US" sz="3600" dirty="0"/>
            </a:br>
            <a:endParaRPr lang="en-US" sz="3600" dirty="0"/>
          </a:p>
          <a:p>
            <a:pPr lvl="1"/>
            <a:r>
              <a:rPr lang="en-US" sz="3600" dirty="0">
                <a:hlinkClick r:id="rId4"/>
              </a:rPr>
              <a:t>https://mapsat.iu.edu</a:t>
            </a:r>
            <a:r>
              <a:rPr lang="en-US" sz="3600" dirty="0"/>
              <a:t>  (presentations, published journal articles, book chapters, and new book)</a:t>
            </a:r>
          </a:p>
          <a:p>
            <a:pPr marL="530352" lvl="1" indent="0">
              <a:buNone/>
            </a:pPr>
            <a:endParaRPr lang="en-US" sz="3600" dirty="0"/>
          </a:p>
          <a:p>
            <a:pPr lvl="1"/>
            <a:endParaRPr lang="en-US" dirty="0"/>
          </a:p>
          <a:p>
            <a:endParaRPr lang="en-US" dirty="0"/>
          </a:p>
          <a:p>
            <a:endParaRPr lang="en-US" dirty="0"/>
          </a:p>
        </p:txBody>
      </p:sp>
      <p:sp>
        <p:nvSpPr>
          <p:cNvPr id="4" name="Footer Placeholder 3">
            <a:extLst>
              <a:ext uri="{FF2B5EF4-FFF2-40B4-BE49-F238E27FC236}">
                <a16:creationId xmlns:a16="http://schemas.microsoft.com/office/drawing/2014/main" id="{75A9219A-7219-2BAF-66B6-71DFD1A75FFD}"/>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314736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6CA38-B4B1-CBFA-6F3D-7D211D746D4C}"/>
              </a:ext>
            </a:extLst>
          </p:cNvPr>
          <p:cNvSpPr>
            <a:spLocks noGrp="1"/>
          </p:cNvSpPr>
          <p:nvPr>
            <p:ph type="title"/>
          </p:nvPr>
        </p:nvSpPr>
        <p:spPr/>
        <p:txBody>
          <a:bodyPr/>
          <a:lstStyle/>
          <a:p>
            <a:r>
              <a:rPr lang="en-US" dirty="0"/>
              <a:t>What is </a:t>
            </a:r>
            <a:r>
              <a:rPr lang="en-US" i="1" dirty="0" err="1"/>
              <a:t>iptat</a:t>
            </a:r>
            <a:r>
              <a:rPr lang="en-US" dirty="0"/>
              <a:t>?</a:t>
            </a:r>
          </a:p>
        </p:txBody>
      </p:sp>
      <p:sp>
        <p:nvSpPr>
          <p:cNvPr id="3" name="Text Placeholder 2">
            <a:extLst>
              <a:ext uri="{FF2B5EF4-FFF2-40B4-BE49-F238E27FC236}">
                <a16:creationId xmlns:a16="http://schemas.microsoft.com/office/drawing/2014/main" id="{9363F0FC-FC1B-71B2-DE04-C80489B73C92}"/>
              </a:ext>
            </a:extLst>
          </p:cNvPr>
          <p:cNvSpPr>
            <a:spLocks noGrp="1"/>
          </p:cNvSpPr>
          <p:nvPr>
            <p:ph type="body" idx="1"/>
          </p:nvPr>
        </p:nvSpPr>
        <p:spPr/>
        <p:txBody>
          <a:bodyPr/>
          <a:lstStyle/>
          <a:p>
            <a:r>
              <a:rPr lang="en-US" dirty="0"/>
              <a:t>Indiana University Plagiarism Tutorials and Tests</a:t>
            </a:r>
          </a:p>
        </p:txBody>
      </p:sp>
      <p:sp>
        <p:nvSpPr>
          <p:cNvPr id="4" name="Footer Placeholder 3">
            <a:extLst>
              <a:ext uri="{FF2B5EF4-FFF2-40B4-BE49-F238E27FC236}">
                <a16:creationId xmlns:a16="http://schemas.microsoft.com/office/drawing/2014/main" id="{CAB3CF79-0B04-DD98-B8FA-34B979907D54}"/>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539144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60511-9351-80F2-97E6-0929049DB450}"/>
              </a:ext>
            </a:extLst>
          </p:cNvPr>
          <p:cNvSpPr>
            <a:spLocks noGrp="1"/>
          </p:cNvSpPr>
          <p:nvPr>
            <p:ph type="title"/>
          </p:nvPr>
        </p:nvSpPr>
        <p:spPr>
          <a:xfrm>
            <a:off x="1371600" y="685800"/>
            <a:ext cx="3575154" cy="5685020"/>
          </a:xfrm>
        </p:spPr>
        <p:txBody>
          <a:bodyPr>
            <a:normAutofit fontScale="90000"/>
          </a:bodyPr>
          <a:lstStyle/>
          <a:p>
            <a:r>
              <a:rPr lang="en-US" dirty="0"/>
              <a:t>2016:  </a:t>
            </a:r>
            <a:br>
              <a:rPr lang="en-US" dirty="0"/>
            </a:br>
            <a:br>
              <a:rPr lang="en-US" dirty="0"/>
            </a:br>
            <a:r>
              <a:rPr lang="en-US" sz="3600" dirty="0">
                <a:hlinkClick r:id="rId2"/>
              </a:rPr>
              <a:t>Redesign of Indiana University Plagiarism Tutorials and Tests (IPTAT) </a:t>
            </a:r>
            <a:br>
              <a:rPr lang="en-US" sz="3600" dirty="0">
                <a:hlinkClick r:id="rId2"/>
              </a:rPr>
            </a:br>
            <a:r>
              <a:rPr lang="en-US" sz="3600" dirty="0">
                <a:hlinkClick r:id="rId2"/>
              </a:rPr>
              <a:t>using First Principles of Instruction</a:t>
            </a:r>
            <a:br>
              <a:rPr lang="en-US" sz="3600" dirty="0"/>
            </a:br>
            <a:br>
              <a:rPr lang="en-US" sz="3600" dirty="0"/>
            </a:br>
            <a:endParaRPr lang="en-US" sz="3600" dirty="0"/>
          </a:p>
        </p:txBody>
      </p:sp>
      <p:pic>
        <p:nvPicPr>
          <p:cNvPr id="5" name="Content Placeholder 4" descr="Screen grab of IPTAT home page.">
            <a:extLst>
              <a:ext uri="{FF2B5EF4-FFF2-40B4-BE49-F238E27FC236}">
                <a16:creationId xmlns:a16="http://schemas.microsoft.com/office/drawing/2014/main" id="{8C7C571D-9C01-F381-5AB1-BB843019E1BC}"/>
              </a:ext>
            </a:extLst>
          </p:cNvPr>
          <p:cNvPicPr>
            <a:picLocks noGrp="1" noChangeAspect="1"/>
          </p:cNvPicPr>
          <p:nvPr>
            <p:ph idx="1"/>
          </p:nvPr>
        </p:nvPicPr>
        <p:blipFill>
          <a:blip r:embed="rId3"/>
          <a:stretch>
            <a:fillRect/>
          </a:stretch>
        </p:blipFill>
        <p:spPr>
          <a:xfrm>
            <a:off x="5376215" y="307297"/>
            <a:ext cx="6654459" cy="6063523"/>
          </a:xfrm>
        </p:spPr>
      </p:pic>
      <p:sp>
        <p:nvSpPr>
          <p:cNvPr id="3" name="Footer Placeholder 2">
            <a:extLst>
              <a:ext uri="{FF2B5EF4-FFF2-40B4-BE49-F238E27FC236}">
                <a16:creationId xmlns:a16="http://schemas.microsoft.com/office/drawing/2014/main" id="{3171BF08-3C2A-FECF-DC14-099480A1CBC2}"/>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345295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57506-5612-894D-B15F-8BD34DCBD339}"/>
              </a:ext>
            </a:extLst>
          </p:cNvPr>
          <p:cNvSpPr>
            <a:spLocks noGrp="1"/>
          </p:cNvSpPr>
          <p:nvPr>
            <p:ph type="title"/>
          </p:nvPr>
        </p:nvSpPr>
        <p:spPr>
          <a:xfrm>
            <a:off x="1371600" y="535897"/>
            <a:ext cx="9601200" cy="1485900"/>
          </a:xfrm>
        </p:spPr>
        <p:txBody>
          <a:bodyPr>
            <a:normAutofit/>
          </a:bodyPr>
          <a:lstStyle/>
          <a:p>
            <a:r>
              <a:rPr lang="en-US" sz="3600" dirty="0">
                <a:hlinkClick r:id="rId2"/>
              </a:rPr>
              <a:t>First Principles of Instruction</a:t>
            </a:r>
            <a:r>
              <a:rPr lang="en-US" sz="3600" dirty="0"/>
              <a:t> (FPI) used to redesign IPTAT:  [Source:  Merrill, 2020]</a:t>
            </a:r>
          </a:p>
        </p:txBody>
      </p:sp>
      <p:sp>
        <p:nvSpPr>
          <p:cNvPr id="3" name="Content Placeholder 2">
            <a:extLst>
              <a:ext uri="{FF2B5EF4-FFF2-40B4-BE49-F238E27FC236}">
                <a16:creationId xmlns:a16="http://schemas.microsoft.com/office/drawing/2014/main" id="{EA6B9252-6C37-0245-8775-BF9344AE0BF2}"/>
              </a:ext>
            </a:extLst>
          </p:cNvPr>
          <p:cNvSpPr>
            <a:spLocks noGrp="1"/>
          </p:cNvSpPr>
          <p:nvPr>
            <p:ph idx="1"/>
          </p:nvPr>
        </p:nvSpPr>
        <p:spPr>
          <a:xfrm>
            <a:off x="1371600" y="2286000"/>
            <a:ext cx="9601200" cy="4034790"/>
          </a:xfrm>
        </p:spPr>
        <p:txBody>
          <a:bodyPr>
            <a:normAutofit fontScale="92500" lnSpcReduction="10000"/>
          </a:bodyPr>
          <a:lstStyle/>
          <a:p>
            <a:pPr marL="514350" lvl="0" indent="-514350">
              <a:buFont typeface="+mj-lt"/>
              <a:buAutoNum type="arabicPeriod"/>
            </a:pPr>
            <a:r>
              <a:rPr lang="en-US" sz="2600" b="1" i="1" dirty="0"/>
              <a:t>Authentic problems</a:t>
            </a:r>
            <a:r>
              <a:rPr lang="en-US" sz="2600" b="1" dirty="0"/>
              <a:t> </a:t>
            </a:r>
            <a:r>
              <a:rPr lang="en-US" sz="2600" b="1" i="1" dirty="0"/>
              <a:t>or tasks </a:t>
            </a:r>
            <a:r>
              <a:rPr lang="en-US" dirty="0"/>
              <a:t>for students to do, arranged from simple to complex (e.g., </a:t>
            </a:r>
            <a:r>
              <a:rPr lang="en-US" u="sng" dirty="0">
                <a:hlinkClick r:id="rId3"/>
              </a:rPr>
              <a:t>https://plagiarism.iu.edu/tutorials/index.html</a:t>
            </a:r>
            <a:r>
              <a:rPr lang="en-US" dirty="0"/>
              <a:t>);</a:t>
            </a:r>
          </a:p>
          <a:p>
            <a:pPr marL="514350" lvl="0" indent="-514350">
              <a:buFont typeface="+mj-lt"/>
              <a:buAutoNum type="arabicPeriod"/>
            </a:pPr>
            <a:r>
              <a:rPr lang="en-US" sz="2600" b="1" i="1" dirty="0"/>
              <a:t>Activation</a:t>
            </a:r>
            <a:r>
              <a:rPr lang="en-US" dirty="0"/>
              <a:t> of student learning by helping students connect new learning with what they already know or believe (e.g., </a:t>
            </a:r>
            <a:r>
              <a:rPr lang="en-US" u="sng" dirty="0">
                <a:hlinkClick r:id="rId4"/>
              </a:rPr>
              <a:t>https://plagiarism.iu.edu/tutorials/task1/activation.html</a:t>
            </a:r>
            <a:r>
              <a:rPr lang="en-US" dirty="0"/>
              <a:t>);</a:t>
            </a:r>
          </a:p>
          <a:p>
            <a:pPr marL="514350" lvl="0" indent="-514350">
              <a:buFont typeface="+mj-lt"/>
              <a:buAutoNum type="arabicPeriod"/>
            </a:pPr>
            <a:r>
              <a:rPr lang="en-US" sz="2600" b="1" i="1" dirty="0"/>
              <a:t>Demonstration</a:t>
            </a:r>
            <a:r>
              <a:rPr lang="en-US" dirty="0"/>
              <a:t> of what is to be learned, by showing a variety of examples (e.g., </a:t>
            </a:r>
            <a:r>
              <a:rPr lang="en-US" u="sng" dirty="0">
                <a:hlinkClick r:id="rId5"/>
              </a:rPr>
              <a:t>https://plagiarism.iu.edu/tutorials/task1/demonstration.html</a:t>
            </a:r>
            <a:r>
              <a:rPr lang="en-US" dirty="0"/>
              <a:t>);</a:t>
            </a:r>
          </a:p>
          <a:p>
            <a:pPr marL="514350" lvl="0" indent="-514350">
              <a:buFont typeface="+mj-lt"/>
              <a:buAutoNum type="arabicPeriod"/>
            </a:pPr>
            <a:r>
              <a:rPr lang="en-US" sz="2600" b="1" i="1" dirty="0"/>
              <a:t>Application</a:t>
            </a:r>
            <a:r>
              <a:rPr lang="en-US" dirty="0"/>
              <a:t> of what is being learned, so students can try themselves and feedback is provided (e.g., </a:t>
            </a:r>
            <a:r>
              <a:rPr lang="en-US" u="sng" dirty="0">
                <a:hlinkClick r:id="rId6"/>
              </a:rPr>
              <a:t>https://plagiarism.iu.edu/practiceTest.php?task=1&amp;item=1</a:t>
            </a:r>
            <a:r>
              <a:rPr lang="en-US" dirty="0"/>
              <a:t>); and</a:t>
            </a:r>
          </a:p>
          <a:p>
            <a:pPr marL="514350" indent="-514350">
              <a:buFont typeface="+mj-lt"/>
              <a:buAutoNum type="arabicPeriod"/>
            </a:pPr>
            <a:r>
              <a:rPr lang="en-US" sz="2600" b="1" i="1" dirty="0"/>
              <a:t>Integration</a:t>
            </a:r>
            <a:r>
              <a:rPr lang="en-US" dirty="0"/>
              <a:t> of what has been learned into students’ own lives (e.g., </a:t>
            </a:r>
            <a:r>
              <a:rPr lang="en-US" u="sng" dirty="0">
                <a:hlinkClick r:id="rId7"/>
              </a:rPr>
              <a:t>https://plagiarism.iu.edu/tutorials/task1/integration.html</a:t>
            </a:r>
            <a:r>
              <a:rPr lang="en-US" dirty="0"/>
              <a:t>).</a:t>
            </a:r>
          </a:p>
        </p:txBody>
      </p:sp>
      <p:sp>
        <p:nvSpPr>
          <p:cNvPr id="4" name="Footer Placeholder 3">
            <a:extLst>
              <a:ext uri="{FF2B5EF4-FFF2-40B4-BE49-F238E27FC236}">
                <a16:creationId xmlns:a16="http://schemas.microsoft.com/office/drawing/2014/main" id="{9DE4EB69-01CB-BD70-0E85-ED209B796B57}"/>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252178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5B79C-EAA0-DDDA-9E0E-105C1619379F}"/>
              </a:ext>
            </a:extLst>
          </p:cNvPr>
          <p:cNvSpPr>
            <a:spLocks noGrp="1"/>
          </p:cNvSpPr>
          <p:nvPr>
            <p:ph type="title"/>
          </p:nvPr>
        </p:nvSpPr>
        <p:spPr>
          <a:xfrm>
            <a:off x="1240972" y="495300"/>
            <a:ext cx="3813858" cy="4588329"/>
          </a:xfrm>
        </p:spPr>
        <p:txBody>
          <a:bodyPr/>
          <a:lstStyle/>
          <a:p>
            <a:r>
              <a:rPr lang="en-US" dirty="0"/>
              <a:t>IPTAT Design Example:</a:t>
            </a:r>
            <a:br>
              <a:rPr lang="en-US" dirty="0"/>
            </a:br>
            <a:br>
              <a:rPr lang="en-US" dirty="0"/>
            </a:br>
            <a:r>
              <a:rPr lang="en-US" dirty="0"/>
              <a:t>Authentic Problems</a:t>
            </a:r>
          </a:p>
        </p:txBody>
      </p:sp>
      <p:pic>
        <p:nvPicPr>
          <p:cNvPr id="4" name="Picture 3" descr="Screen grab from IPTAT tutorial--5 levels of difficulty">
            <a:extLst>
              <a:ext uri="{FF2B5EF4-FFF2-40B4-BE49-F238E27FC236}">
                <a16:creationId xmlns:a16="http://schemas.microsoft.com/office/drawing/2014/main" id="{9F600295-2AD0-618F-916C-7C67FBA866FC}"/>
              </a:ext>
            </a:extLst>
          </p:cNvPr>
          <p:cNvPicPr>
            <a:picLocks noChangeAspect="1"/>
          </p:cNvPicPr>
          <p:nvPr/>
        </p:nvPicPr>
        <p:blipFill>
          <a:blip r:embed="rId3"/>
          <a:stretch>
            <a:fillRect/>
          </a:stretch>
        </p:blipFill>
        <p:spPr>
          <a:xfrm>
            <a:off x="5342789" y="495300"/>
            <a:ext cx="6330834" cy="5867400"/>
          </a:xfrm>
          <a:prstGeom prst="rect">
            <a:avLst/>
          </a:prstGeom>
        </p:spPr>
      </p:pic>
      <p:sp>
        <p:nvSpPr>
          <p:cNvPr id="3" name="Footer Placeholder 2">
            <a:extLst>
              <a:ext uri="{FF2B5EF4-FFF2-40B4-BE49-F238E27FC236}">
                <a16:creationId xmlns:a16="http://schemas.microsoft.com/office/drawing/2014/main" id="{44E27C4B-C1BD-C9A8-D1E6-16FAFFD74316}"/>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1623243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5B79C-EAA0-DDDA-9E0E-105C1619379F}"/>
              </a:ext>
            </a:extLst>
          </p:cNvPr>
          <p:cNvSpPr>
            <a:spLocks noGrp="1"/>
          </p:cNvSpPr>
          <p:nvPr>
            <p:ph type="title"/>
          </p:nvPr>
        </p:nvSpPr>
        <p:spPr>
          <a:xfrm>
            <a:off x="1240972" y="495300"/>
            <a:ext cx="3813858" cy="4588329"/>
          </a:xfrm>
        </p:spPr>
        <p:txBody>
          <a:bodyPr/>
          <a:lstStyle/>
          <a:p>
            <a:r>
              <a:rPr lang="en-US" dirty="0"/>
              <a:t>IPTAT Design Example:</a:t>
            </a:r>
            <a:br>
              <a:rPr lang="en-US" dirty="0"/>
            </a:br>
            <a:br>
              <a:rPr lang="en-US" dirty="0"/>
            </a:br>
            <a:r>
              <a:rPr lang="en-US" dirty="0"/>
              <a:t>Activation</a:t>
            </a:r>
          </a:p>
        </p:txBody>
      </p:sp>
      <p:pic>
        <p:nvPicPr>
          <p:cNvPr id="3" name="Picture 2" descr="Screen grab of IPTAT Basic Level:  Activation">
            <a:extLst>
              <a:ext uri="{FF2B5EF4-FFF2-40B4-BE49-F238E27FC236}">
                <a16:creationId xmlns:a16="http://schemas.microsoft.com/office/drawing/2014/main" id="{6369596B-7C55-B995-1BB4-F51C498312B7}"/>
              </a:ext>
            </a:extLst>
          </p:cNvPr>
          <p:cNvPicPr>
            <a:picLocks noChangeAspect="1"/>
          </p:cNvPicPr>
          <p:nvPr/>
        </p:nvPicPr>
        <p:blipFill>
          <a:blip r:embed="rId2"/>
          <a:stretch>
            <a:fillRect/>
          </a:stretch>
        </p:blipFill>
        <p:spPr>
          <a:xfrm>
            <a:off x="4570071" y="559104"/>
            <a:ext cx="7226132" cy="5803596"/>
          </a:xfrm>
          <a:prstGeom prst="rect">
            <a:avLst/>
          </a:prstGeom>
        </p:spPr>
      </p:pic>
      <p:sp>
        <p:nvSpPr>
          <p:cNvPr id="4" name="Footer Placeholder 3">
            <a:extLst>
              <a:ext uri="{FF2B5EF4-FFF2-40B4-BE49-F238E27FC236}">
                <a16:creationId xmlns:a16="http://schemas.microsoft.com/office/drawing/2014/main" id="{A87DF6E7-F5FC-8B41-0DD3-3207F47A802D}"/>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1556831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5B79C-EAA0-DDDA-9E0E-105C1619379F}"/>
              </a:ext>
            </a:extLst>
          </p:cNvPr>
          <p:cNvSpPr>
            <a:spLocks noGrp="1"/>
          </p:cNvSpPr>
          <p:nvPr>
            <p:ph type="title"/>
          </p:nvPr>
        </p:nvSpPr>
        <p:spPr>
          <a:xfrm>
            <a:off x="997904" y="692059"/>
            <a:ext cx="3813858" cy="4588329"/>
          </a:xfrm>
        </p:spPr>
        <p:txBody>
          <a:bodyPr/>
          <a:lstStyle/>
          <a:p>
            <a:r>
              <a:rPr lang="en-US" dirty="0"/>
              <a:t>IPTAT Design Example:</a:t>
            </a:r>
            <a:br>
              <a:rPr lang="en-US" dirty="0"/>
            </a:br>
            <a:br>
              <a:rPr lang="en-US" dirty="0"/>
            </a:br>
            <a:r>
              <a:rPr lang="en-US" dirty="0"/>
              <a:t>Demonstration</a:t>
            </a:r>
          </a:p>
        </p:txBody>
      </p:sp>
      <p:pic>
        <p:nvPicPr>
          <p:cNvPr id="3" name="Picture 2" descr="Screen grab of IPTAT Basic Level:  Demonstration">
            <a:extLst>
              <a:ext uri="{FF2B5EF4-FFF2-40B4-BE49-F238E27FC236}">
                <a16:creationId xmlns:a16="http://schemas.microsoft.com/office/drawing/2014/main" id="{3DEDBB9B-4C7D-9FFD-885C-BC27F3470670}"/>
              </a:ext>
            </a:extLst>
          </p:cNvPr>
          <p:cNvPicPr>
            <a:picLocks noChangeAspect="1"/>
          </p:cNvPicPr>
          <p:nvPr/>
        </p:nvPicPr>
        <p:blipFill>
          <a:blip r:embed="rId2"/>
          <a:stretch>
            <a:fillRect/>
          </a:stretch>
        </p:blipFill>
        <p:spPr>
          <a:xfrm>
            <a:off x="4944916" y="701956"/>
            <a:ext cx="7057667" cy="5454087"/>
          </a:xfrm>
          <a:prstGeom prst="rect">
            <a:avLst/>
          </a:prstGeom>
        </p:spPr>
      </p:pic>
      <p:sp>
        <p:nvSpPr>
          <p:cNvPr id="4" name="Footer Placeholder 3">
            <a:extLst>
              <a:ext uri="{FF2B5EF4-FFF2-40B4-BE49-F238E27FC236}">
                <a16:creationId xmlns:a16="http://schemas.microsoft.com/office/drawing/2014/main" id="{1A8BF4BC-FDE6-4A7E-D1B8-86ECFD291D5F}"/>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1878675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5B79C-EAA0-DDDA-9E0E-105C1619379F}"/>
              </a:ext>
            </a:extLst>
          </p:cNvPr>
          <p:cNvSpPr>
            <a:spLocks noGrp="1"/>
          </p:cNvSpPr>
          <p:nvPr>
            <p:ph type="title"/>
          </p:nvPr>
        </p:nvSpPr>
        <p:spPr>
          <a:xfrm>
            <a:off x="940028" y="857909"/>
            <a:ext cx="3813858" cy="5253522"/>
          </a:xfrm>
        </p:spPr>
        <p:txBody>
          <a:bodyPr>
            <a:normAutofit fontScale="90000"/>
          </a:bodyPr>
          <a:lstStyle/>
          <a:p>
            <a:r>
              <a:rPr lang="en-US" dirty="0"/>
              <a:t>IPTAT Design Example:</a:t>
            </a:r>
            <a:br>
              <a:rPr lang="en-US" dirty="0"/>
            </a:br>
            <a:br>
              <a:rPr lang="en-US" dirty="0"/>
            </a:br>
            <a:r>
              <a:rPr lang="en-US" dirty="0"/>
              <a:t>Application</a:t>
            </a:r>
            <a:br>
              <a:rPr lang="en-US" dirty="0"/>
            </a:br>
            <a:br>
              <a:rPr lang="en-US" dirty="0"/>
            </a:br>
            <a:r>
              <a:rPr lang="en-US" sz="3100" dirty="0"/>
              <a:t>Is it:</a:t>
            </a:r>
            <a:br>
              <a:rPr lang="en-US" sz="3100" dirty="0"/>
            </a:br>
            <a:br>
              <a:rPr lang="en-US" dirty="0"/>
            </a:br>
            <a:r>
              <a:rPr lang="en-US" sz="2700" dirty="0"/>
              <a:t>- Word-for-word plagiarism</a:t>
            </a:r>
            <a:br>
              <a:rPr lang="en-US" sz="2700" dirty="0"/>
            </a:br>
            <a:r>
              <a:rPr lang="en-US" sz="2700" dirty="0"/>
              <a:t>- Paraphrasing plagiarism</a:t>
            </a:r>
            <a:br>
              <a:rPr lang="en-US" sz="2700" dirty="0"/>
            </a:br>
            <a:r>
              <a:rPr lang="en-US" sz="2700" dirty="0"/>
              <a:t>- Non-plagiarism?</a:t>
            </a:r>
          </a:p>
        </p:txBody>
      </p:sp>
      <p:pic>
        <p:nvPicPr>
          <p:cNvPr id="3" name="Picture 2" descr="Screen grab of IPTAT Basic Level:  Application">
            <a:extLst>
              <a:ext uri="{FF2B5EF4-FFF2-40B4-BE49-F238E27FC236}">
                <a16:creationId xmlns:a16="http://schemas.microsoft.com/office/drawing/2014/main" id="{D986CDF7-EA7E-57C8-2B21-0DE96FD9F0FD}"/>
              </a:ext>
            </a:extLst>
          </p:cNvPr>
          <p:cNvPicPr>
            <a:picLocks noChangeAspect="1"/>
          </p:cNvPicPr>
          <p:nvPr/>
        </p:nvPicPr>
        <p:blipFill>
          <a:blip r:embed="rId2"/>
          <a:stretch>
            <a:fillRect/>
          </a:stretch>
        </p:blipFill>
        <p:spPr>
          <a:xfrm>
            <a:off x="4513162" y="348625"/>
            <a:ext cx="7443486" cy="6160749"/>
          </a:xfrm>
          <a:prstGeom prst="rect">
            <a:avLst/>
          </a:prstGeom>
        </p:spPr>
      </p:pic>
      <p:sp>
        <p:nvSpPr>
          <p:cNvPr id="4" name="Footer Placeholder 3">
            <a:extLst>
              <a:ext uri="{FF2B5EF4-FFF2-40B4-BE49-F238E27FC236}">
                <a16:creationId xmlns:a16="http://schemas.microsoft.com/office/drawing/2014/main" id="{7FCF18A0-7BBF-EE1E-616C-B9A75E5EC312}"/>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3002123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5B79C-EAA0-DDDA-9E0E-105C1619379F}"/>
              </a:ext>
            </a:extLst>
          </p:cNvPr>
          <p:cNvSpPr>
            <a:spLocks noGrp="1"/>
          </p:cNvSpPr>
          <p:nvPr>
            <p:ph type="title"/>
          </p:nvPr>
        </p:nvSpPr>
        <p:spPr>
          <a:xfrm>
            <a:off x="1264115" y="857909"/>
            <a:ext cx="3813858" cy="5253522"/>
          </a:xfrm>
        </p:spPr>
        <p:txBody>
          <a:bodyPr>
            <a:normAutofit/>
          </a:bodyPr>
          <a:lstStyle/>
          <a:p>
            <a:r>
              <a:rPr lang="en-US" dirty="0"/>
              <a:t>IPTAT Design Example:</a:t>
            </a:r>
            <a:br>
              <a:rPr lang="en-US" dirty="0"/>
            </a:br>
            <a:br>
              <a:rPr lang="en-US" dirty="0"/>
            </a:br>
            <a:r>
              <a:rPr lang="en-US" dirty="0"/>
              <a:t>Application</a:t>
            </a:r>
            <a:br>
              <a:rPr lang="en-US" dirty="0"/>
            </a:br>
            <a:br>
              <a:rPr lang="en-US" dirty="0"/>
            </a:br>
            <a:r>
              <a:rPr lang="en-US" sz="3100" dirty="0"/>
              <a:t>Feedback</a:t>
            </a:r>
            <a:br>
              <a:rPr lang="en-US" dirty="0"/>
            </a:br>
            <a:endParaRPr lang="en-US" sz="2700" dirty="0"/>
          </a:p>
        </p:txBody>
      </p:sp>
      <p:pic>
        <p:nvPicPr>
          <p:cNvPr id="4" name="Picture 3" descr="Screen grab of IPTAT Basic Level:  Practice feedback ">
            <a:extLst>
              <a:ext uri="{FF2B5EF4-FFF2-40B4-BE49-F238E27FC236}">
                <a16:creationId xmlns:a16="http://schemas.microsoft.com/office/drawing/2014/main" id="{2B8E39EE-BC17-0AEA-E34C-14225791B105}"/>
              </a:ext>
            </a:extLst>
          </p:cNvPr>
          <p:cNvPicPr>
            <a:picLocks noChangeAspect="1"/>
          </p:cNvPicPr>
          <p:nvPr/>
        </p:nvPicPr>
        <p:blipFill>
          <a:blip r:embed="rId2"/>
          <a:stretch>
            <a:fillRect/>
          </a:stretch>
        </p:blipFill>
        <p:spPr>
          <a:xfrm>
            <a:off x="4784599" y="231494"/>
            <a:ext cx="6894259" cy="6221227"/>
          </a:xfrm>
          <a:prstGeom prst="rect">
            <a:avLst/>
          </a:prstGeom>
        </p:spPr>
      </p:pic>
      <p:sp>
        <p:nvSpPr>
          <p:cNvPr id="3" name="Footer Placeholder 2">
            <a:extLst>
              <a:ext uri="{FF2B5EF4-FFF2-40B4-BE49-F238E27FC236}">
                <a16:creationId xmlns:a16="http://schemas.microsoft.com/office/drawing/2014/main" id="{B1C76521-02DC-3F4C-64C8-0E33F06EBBC6}"/>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222653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EFC4D-E913-2313-D6A5-3760C67556AC}"/>
              </a:ext>
            </a:extLst>
          </p:cNvPr>
          <p:cNvSpPr>
            <a:spLocks noGrp="1"/>
          </p:cNvSpPr>
          <p:nvPr>
            <p:ph type="title"/>
          </p:nvPr>
        </p:nvSpPr>
        <p:spPr/>
        <p:txBody>
          <a:bodyPr>
            <a:normAutofit fontScale="90000"/>
          </a:bodyPr>
          <a:lstStyle/>
          <a:p>
            <a:r>
              <a:rPr lang="en-US" dirty="0"/>
              <a:t>Viewers of this presentation would also benefit from complementary presentations at AECT:</a:t>
            </a:r>
            <a:br>
              <a:rPr lang="en-US" dirty="0"/>
            </a:br>
            <a:br>
              <a:rPr lang="en-US" dirty="0"/>
            </a:br>
            <a:endParaRPr lang="en-US" dirty="0"/>
          </a:p>
        </p:txBody>
      </p:sp>
      <p:sp>
        <p:nvSpPr>
          <p:cNvPr id="3" name="Content Placeholder 2">
            <a:extLst>
              <a:ext uri="{FF2B5EF4-FFF2-40B4-BE49-F238E27FC236}">
                <a16:creationId xmlns:a16="http://schemas.microsoft.com/office/drawing/2014/main" id="{887C2F54-7443-8B55-D432-89B3A0B4B4E0}"/>
              </a:ext>
            </a:extLst>
          </p:cNvPr>
          <p:cNvSpPr>
            <a:spLocks noGrp="1"/>
          </p:cNvSpPr>
          <p:nvPr>
            <p:ph idx="1"/>
          </p:nvPr>
        </p:nvSpPr>
        <p:spPr/>
        <p:txBody>
          <a:bodyPr/>
          <a:lstStyle/>
          <a:p>
            <a:pPr algn="l"/>
            <a:endParaRPr lang="en-US" b="0" i="0" dirty="0">
              <a:solidFill>
                <a:srgbClr val="000000"/>
              </a:solidFill>
              <a:effectLst/>
              <a:latin typeface="Verdana" panose="020B0604030504040204" pitchFamily="34" charset="0"/>
            </a:endParaRPr>
          </a:p>
          <a:p>
            <a:pPr algn="l"/>
            <a:r>
              <a:rPr lang="en-US" b="0" i="0" dirty="0">
                <a:solidFill>
                  <a:srgbClr val="000000"/>
                </a:solidFill>
                <a:effectLst/>
                <a:latin typeface="Verdana" panose="020B0604030504040204" pitchFamily="34" charset="0"/>
              </a:rPr>
              <a:t>Frick, T. (2022, Oct.). </a:t>
            </a:r>
            <a:r>
              <a:rPr lang="en-US" b="0" i="0" u="none" strike="noStrike" dirty="0">
                <a:solidFill>
                  <a:srgbClr val="990000"/>
                </a:solidFill>
                <a:effectLst/>
                <a:latin typeface="Verdana" panose="020B0604030504040204" pitchFamily="34" charset="0"/>
                <a:hlinkClick r:id="rId2"/>
              </a:rPr>
              <a:t>Analysis of Patterns in Time (APT): A Fruitful Methodology for Investigating Learning Journeys in Education</a:t>
            </a:r>
            <a:r>
              <a:rPr lang="en-US" b="0" i="0" dirty="0">
                <a:solidFill>
                  <a:srgbClr val="000000"/>
                </a:solidFill>
                <a:effectLst/>
                <a:latin typeface="Verdana" panose="020B0604030504040204" pitchFamily="34" charset="0"/>
              </a:rPr>
              <a:t>. At the annual conference of the Association of Educational Communications and Technology, Las Vegas, NV.</a:t>
            </a:r>
            <a:br>
              <a:rPr lang="en-US" b="0" i="0" dirty="0">
                <a:solidFill>
                  <a:srgbClr val="000000"/>
                </a:solidFill>
                <a:effectLst/>
                <a:latin typeface="Verdana" panose="020B0604030504040204" pitchFamily="34" charset="0"/>
              </a:rPr>
            </a:br>
            <a:br>
              <a:rPr lang="en-US" b="0" i="0" dirty="0">
                <a:solidFill>
                  <a:srgbClr val="000000"/>
                </a:solidFill>
                <a:effectLst/>
                <a:latin typeface="Verdana" panose="020B0604030504040204" pitchFamily="34" charset="0"/>
              </a:rPr>
            </a:br>
            <a:r>
              <a:rPr lang="en-US" b="1" i="0" dirty="0">
                <a:solidFill>
                  <a:srgbClr val="333333"/>
                </a:solidFill>
                <a:effectLst/>
                <a:latin typeface="Arial" panose="020B0604020202020204" pitchFamily="34" charset="0"/>
              </a:rPr>
              <a:t>Wed, Oct 26, 9:50 to 10:05am PDT (12:50 to 1:05pm EDT), Conf Center, Sunset 3</a:t>
            </a:r>
            <a:endParaRPr lang="en-US" b="0" i="0" dirty="0">
              <a:solidFill>
                <a:srgbClr val="000000"/>
              </a:solidFill>
              <a:effectLst/>
              <a:latin typeface="Verdana" panose="020B0604030504040204" pitchFamily="34" charset="0"/>
            </a:endParaRPr>
          </a:p>
        </p:txBody>
      </p:sp>
      <p:sp>
        <p:nvSpPr>
          <p:cNvPr id="4" name="Footer Placeholder 3">
            <a:extLst>
              <a:ext uri="{FF2B5EF4-FFF2-40B4-BE49-F238E27FC236}">
                <a16:creationId xmlns:a16="http://schemas.microsoft.com/office/drawing/2014/main" id="{7FD9A957-837C-BC78-7F48-234B1F48B662}"/>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1743778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5B79C-EAA0-DDDA-9E0E-105C1619379F}"/>
              </a:ext>
            </a:extLst>
          </p:cNvPr>
          <p:cNvSpPr>
            <a:spLocks noGrp="1"/>
          </p:cNvSpPr>
          <p:nvPr>
            <p:ph type="title"/>
          </p:nvPr>
        </p:nvSpPr>
        <p:spPr>
          <a:xfrm>
            <a:off x="1240972" y="1629624"/>
            <a:ext cx="3813858" cy="4588329"/>
          </a:xfrm>
        </p:spPr>
        <p:txBody>
          <a:bodyPr/>
          <a:lstStyle/>
          <a:p>
            <a:r>
              <a:rPr lang="en-US" dirty="0"/>
              <a:t>IPTAT Design Example:</a:t>
            </a:r>
            <a:br>
              <a:rPr lang="en-US" dirty="0"/>
            </a:br>
            <a:br>
              <a:rPr lang="en-US" dirty="0"/>
            </a:br>
            <a:r>
              <a:rPr lang="en-US" dirty="0"/>
              <a:t>Integration</a:t>
            </a:r>
          </a:p>
        </p:txBody>
      </p:sp>
      <p:pic>
        <p:nvPicPr>
          <p:cNvPr id="3" name="Picture 2" descr="Screen grab of IPTAT:  Integration">
            <a:extLst>
              <a:ext uri="{FF2B5EF4-FFF2-40B4-BE49-F238E27FC236}">
                <a16:creationId xmlns:a16="http://schemas.microsoft.com/office/drawing/2014/main" id="{A81F5035-EDC0-999C-8E31-20EE35001F8A}"/>
              </a:ext>
            </a:extLst>
          </p:cNvPr>
          <p:cNvPicPr>
            <a:picLocks noChangeAspect="1"/>
          </p:cNvPicPr>
          <p:nvPr/>
        </p:nvPicPr>
        <p:blipFill>
          <a:blip r:embed="rId2"/>
          <a:stretch>
            <a:fillRect/>
          </a:stretch>
        </p:blipFill>
        <p:spPr>
          <a:xfrm>
            <a:off x="4562753" y="1179572"/>
            <a:ext cx="7341409" cy="3785968"/>
          </a:xfrm>
          <a:prstGeom prst="rect">
            <a:avLst/>
          </a:prstGeom>
        </p:spPr>
      </p:pic>
      <p:sp>
        <p:nvSpPr>
          <p:cNvPr id="4" name="Footer Placeholder 3">
            <a:extLst>
              <a:ext uri="{FF2B5EF4-FFF2-40B4-BE49-F238E27FC236}">
                <a16:creationId xmlns:a16="http://schemas.microsoft.com/office/drawing/2014/main" id="{2B1849B7-3004-CF93-3EC8-171228ED4508}"/>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734456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5B79C-EAA0-DDDA-9E0E-105C1619379F}"/>
              </a:ext>
            </a:extLst>
          </p:cNvPr>
          <p:cNvSpPr>
            <a:spLocks noGrp="1"/>
          </p:cNvSpPr>
          <p:nvPr>
            <p:ph type="title"/>
          </p:nvPr>
        </p:nvSpPr>
        <p:spPr>
          <a:xfrm>
            <a:off x="1240972" y="1629624"/>
            <a:ext cx="3813858" cy="4588329"/>
          </a:xfrm>
        </p:spPr>
        <p:txBody>
          <a:bodyPr/>
          <a:lstStyle/>
          <a:p>
            <a:r>
              <a:rPr lang="en-US" dirty="0"/>
              <a:t>Certification Test:</a:t>
            </a:r>
            <a:br>
              <a:rPr lang="en-US" dirty="0"/>
            </a:br>
            <a:br>
              <a:rPr lang="en-US" dirty="0"/>
            </a:br>
            <a:r>
              <a:rPr lang="en-US" dirty="0"/>
              <a:t>Instructions</a:t>
            </a:r>
          </a:p>
        </p:txBody>
      </p:sp>
      <p:pic>
        <p:nvPicPr>
          <p:cNvPr id="4" name="Picture 3" descr="Screen grab of IPTAT Certification Test instructions">
            <a:extLst>
              <a:ext uri="{FF2B5EF4-FFF2-40B4-BE49-F238E27FC236}">
                <a16:creationId xmlns:a16="http://schemas.microsoft.com/office/drawing/2014/main" id="{6CB4FD12-BF1C-495A-A449-48B67473719A}"/>
              </a:ext>
            </a:extLst>
          </p:cNvPr>
          <p:cNvPicPr>
            <a:picLocks noChangeAspect="1"/>
          </p:cNvPicPr>
          <p:nvPr/>
        </p:nvPicPr>
        <p:blipFill>
          <a:blip r:embed="rId2"/>
          <a:stretch>
            <a:fillRect/>
          </a:stretch>
        </p:blipFill>
        <p:spPr>
          <a:xfrm>
            <a:off x="4432140" y="999980"/>
            <a:ext cx="7478210" cy="4858039"/>
          </a:xfrm>
          <a:prstGeom prst="rect">
            <a:avLst/>
          </a:prstGeom>
        </p:spPr>
      </p:pic>
      <p:sp>
        <p:nvSpPr>
          <p:cNvPr id="3" name="Footer Placeholder 2">
            <a:extLst>
              <a:ext uri="{FF2B5EF4-FFF2-40B4-BE49-F238E27FC236}">
                <a16:creationId xmlns:a16="http://schemas.microsoft.com/office/drawing/2014/main" id="{2C2CA503-26A2-A1F1-1110-EC098F30B4B8}"/>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3666139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5B79C-EAA0-DDDA-9E0E-105C1619379F}"/>
              </a:ext>
            </a:extLst>
          </p:cNvPr>
          <p:cNvSpPr>
            <a:spLocks noGrp="1"/>
          </p:cNvSpPr>
          <p:nvPr>
            <p:ph type="title"/>
          </p:nvPr>
        </p:nvSpPr>
        <p:spPr>
          <a:xfrm>
            <a:off x="1012366" y="911160"/>
            <a:ext cx="3813858" cy="4588329"/>
          </a:xfrm>
        </p:spPr>
        <p:txBody>
          <a:bodyPr/>
          <a:lstStyle/>
          <a:p>
            <a:r>
              <a:rPr lang="en-US" dirty="0"/>
              <a:t>Certification Test:</a:t>
            </a:r>
            <a:br>
              <a:rPr lang="en-US" dirty="0"/>
            </a:br>
            <a:br>
              <a:rPr lang="en-US" dirty="0"/>
            </a:br>
            <a:r>
              <a:rPr lang="en-US" dirty="0"/>
              <a:t>Feedback when passing</a:t>
            </a:r>
          </a:p>
        </p:txBody>
      </p:sp>
      <p:pic>
        <p:nvPicPr>
          <p:cNvPr id="4" name="Picture 3" descr="Screen grab of feedback after passing a Certification Test">
            <a:extLst>
              <a:ext uri="{FF2B5EF4-FFF2-40B4-BE49-F238E27FC236}">
                <a16:creationId xmlns:a16="http://schemas.microsoft.com/office/drawing/2014/main" id="{9401BB57-E64F-97A3-988D-C1866BACD04F}"/>
              </a:ext>
            </a:extLst>
          </p:cNvPr>
          <p:cNvPicPr>
            <a:picLocks noChangeAspect="1"/>
          </p:cNvPicPr>
          <p:nvPr/>
        </p:nvPicPr>
        <p:blipFill>
          <a:blip r:embed="rId2"/>
          <a:stretch>
            <a:fillRect/>
          </a:stretch>
        </p:blipFill>
        <p:spPr>
          <a:xfrm>
            <a:off x="4552357" y="917261"/>
            <a:ext cx="7362202" cy="4160926"/>
          </a:xfrm>
          <a:prstGeom prst="rect">
            <a:avLst/>
          </a:prstGeom>
        </p:spPr>
      </p:pic>
      <p:sp>
        <p:nvSpPr>
          <p:cNvPr id="3" name="Footer Placeholder 2">
            <a:extLst>
              <a:ext uri="{FF2B5EF4-FFF2-40B4-BE49-F238E27FC236}">
                <a16:creationId xmlns:a16="http://schemas.microsoft.com/office/drawing/2014/main" id="{BA2FBEA1-297B-AB57-122C-489072790B47}"/>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440124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2457-0CE0-B7DB-DF2D-273D9CF9AD24}"/>
              </a:ext>
            </a:extLst>
          </p:cNvPr>
          <p:cNvSpPr>
            <a:spLocks noGrp="1"/>
          </p:cNvSpPr>
          <p:nvPr>
            <p:ph type="title"/>
          </p:nvPr>
        </p:nvSpPr>
        <p:spPr/>
        <p:txBody>
          <a:bodyPr/>
          <a:lstStyle/>
          <a:p>
            <a:r>
              <a:rPr lang="en-US" dirty="0"/>
              <a:t>Summary of Design by First Principles of Instruction (FPI)</a:t>
            </a:r>
          </a:p>
        </p:txBody>
      </p:sp>
      <p:sp>
        <p:nvSpPr>
          <p:cNvPr id="3" name="Content Placeholder 2">
            <a:extLst>
              <a:ext uri="{FF2B5EF4-FFF2-40B4-BE49-F238E27FC236}">
                <a16:creationId xmlns:a16="http://schemas.microsoft.com/office/drawing/2014/main" id="{C805DC2D-A8A8-26D4-9C35-7AA9E3FAF6B7}"/>
              </a:ext>
            </a:extLst>
          </p:cNvPr>
          <p:cNvSpPr>
            <a:spLocks noGrp="1"/>
          </p:cNvSpPr>
          <p:nvPr>
            <p:ph idx="1"/>
          </p:nvPr>
        </p:nvSpPr>
        <p:spPr>
          <a:xfrm>
            <a:off x="1371599" y="1996629"/>
            <a:ext cx="10330405" cy="4496767"/>
          </a:xfrm>
        </p:spPr>
        <p:txBody>
          <a:bodyPr>
            <a:noAutofit/>
          </a:bodyPr>
          <a:lstStyle/>
          <a:p>
            <a:r>
              <a:rPr lang="en-US" sz="2400" dirty="0"/>
              <a:t>Within each level of complexity (Basic, Novice, Intermediate, Advanced, Expert), there are further FPI-designed learning activities:</a:t>
            </a:r>
          </a:p>
          <a:p>
            <a:pPr lvl="1"/>
            <a:r>
              <a:rPr lang="en-US" sz="2400" dirty="0"/>
              <a:t>Activation</a:t>
            </a:r>
          </a:p>
          <a:p>
            <a:pPr lvl="1"/>
            <a:r>
              <a:rPr lang="en-US" sz="2400" dirty="0"/>
              <a:t>Demonstration</a:t>
            </a:r>
          </a:p>
          <a:p>
            <a:pPr lvl="1"/>
            <a:r>
              <a:rPr lang="en-US" sz="2400" dirty="0"/>
              <a:t>Application</a:t>
            </a:r>
          </a:p>
          <a:p>
            <a:pPr lvl="1"/>
            <a:r>
              <a:rPr lang="en-US" sz="2400" dirty="0"/>
              <a:t>Integration</a:t>
            </a:r>
          </a:p>
          <a:p>
            <a:pPr lvl="1"/>
            <a:r>
              <a:rPr lang="en-US" sz="2400" dirty="0"/>
              <a:t>Mastery Test</a:t>
            </a:r>
          </a:p>
          <a:p>
            <a:r>
              <a:rPr lang="en-US" sz="2400" dirty="0"/>
              <a:t>Students can navigate freely through IPTAT, picking and choosing what parts to do via sidebar navigation, an overall sitemap, and next page links</a:t>
            </a:r>
          </a:p>
          <a:p>
            <a:r>
              <a:rPr lang="en-US" sz="2400" dirty="0"/>
              <a:t>There are trillions of criterion-referenced Certification Tests,  each with 10 items randomly selected (pass/fail)</a:t>
            </a:r>
          </a:p>
        </p:txBody>
      </p:sp>
      <p:sp>
        <p:nvSpPr>
          <p:cNvPr id="4" name="Footer Placeholder 3">
            <a:extLst>
              <a:ext uri="{FF2B5EF4-FFF2-40B4-BE49-F238E27FC236}">
                <a16:creationId xmlns:a16="http://schemas.microsoft.com/office/drawing/2014/main" id="{D4A8C62A-E588-52D4-BD23-5AC6CEFD6D02}"/>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250035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75AF9-E790-B748-9CA2-5F824B9C66D1}"/>
              </a:ext>
            </a:extLst>
          </p:cNvPr>
          <p:cNvSpPr>
            <a:spLocks noGrp="1"/>
          </p:cNvSpPr>
          <p:nvPr>
            <p:ph type="title"/>
          </p:nvPr>
        </p:nvSpPr>
        <p:spPr/>
        <p:txBody>
          <a:bodyPr>
            <a:normAutofit fontScale="90000"/>
          </a:bodyPr>
          <a:lstStyle/>
          <a:p>
            <a:r>
              <a:rPr lang="en-US" dirty="0"/>
              <a:t>A new paradigm for instructional-design research</a:t>
            </a:r>
          </a:p>
        </p:txBody>
      </p:sp>
      <p:sp>
        <p:nvSpPr>
          <p:cNvPr id="3" name="Text Placeholder 2">
            <a:extLst>
              <a:ext uri="{FF2B5EF4-FFF2-40B4-BE49-F238E27FC236}">
                <a16:creationId xmlns:a16="http://schemas.microsoft.com/office/drawing/2014/main" id="{1EB37A83-1760-BB43-8C82-1341A89A48AD}"/>
              </a:ext>
            </a:extLst>
          </p:cNvPr>
          <p:cNvSpPr>
            <a:spLocks noGrp="1"/>
          </p:cNvSpPr>
          <p:nvPr>
            <p:ph type="body" idx="1"/>
          </p:nvPr>
        </p:nvSpPr>
        <p:spPr/>
        <p:txBody>
          <a:bodyPr/>
          <a:lstStyle/>
          <a:p>
            <a:r>
              <a:rPr lang="en-US" dirty="0"/>
              <a:t>MOOLA for IDR</a:t>
            </a:r>
          </a:p>
        </p:txBody>
      </p:sp>
      <p:sp>
        <p:nvSpPr>
          <p:cNvPr id="4" name="Footer Placeholder 3">
            <a:extLst>
              <a:ext uri="{FF2B5EF4-FFF2-40B4-BE49-F238E27FC236}">
                <a16:creationId xmlns:a16="http://schemas.microsoft.com/office/drawing/2014/main" id="{6BE9E4BA-00CE-11B1-C39E-2680674AE229}"/>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1112815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65AA8-AA99-BB14-DCF7-083CEBF074A7}"/>
              </a:ext>
            </a:extLst>
          </p:cNvPr>
          <p:cNvSpPr>
            <a:spLocks noGrp="1"/>
          </p:cNvSpPr>
          <p:nvPr>
            <p:ph type="title"/>
          </p:nvPr>
        </p:nvSpPr>
        <p:spPr/>
        <p:txBody>
          <a:bodyPr/>
          <a:lstStyle/>
          <a:p>
            <a:r>
              <a:rPr lang="en-US" dirty="0"/>
              <a:t>Massive Open Online Learning Analytics for Instructional-Design Research</a:t>
            </a:r>
          </a:p>
        </p:txBody>
      </p:sp>
      <p:sp>
        <p:nvSpPr>
          <p:cNvPr id="3" name="Content Placeholder 2">
            <a:extLst>
              <a:ext uri="{FF2B5EF4-FFF2-40B4-BE49-F238E27FC236}">
                <a16:creationId xmlns:a16="http://schemas.microsoft.com/office/drawing/2014/main" id="{660F3A5F-CB83-B7A3-9EC7-D62401DF5CAA}"/>
              </a:ext>
            </a:extLst>
          </p:cNvPr>
          <p:cNvSpPr>
            <a:spLocks noGrp="1"/>
          </p:cNvSpPr>
          <p:nvPr>
            <p:ph idx="1"/>
          </p:nvPr>
        </p:nvSpPr>
        <p:spPr>
          <a:xfrm>
            <a:off x="1371599" y="2286000"/>
            <a:ext cx="10064187" cy="4242122"/>
          </a:xfrm>
        </p:spPr>
        <p:txBody>
          <a:bodyPr>
            <a:normAutofit fontScale="92500"/>
          </a:bodyPr>
          <a:lstStyle/>
          <a:p>
            <a:pPr>
              <a:spcBef>
                <a:spcPts val="0"/>
              </a:spcBef>
              <a:spcAft>
                <a:spcPts val="0"/>
              </a:spcAft>
            </a:pPr>
            <a:r>
              <a:rPr lang="en-US" sz="2400" b="1" i="1" dirty="0">
                <a:effectLst/>
                <a:latin typeface="Calibri" panose="020F0502020204030204" pitchFamily="34" charset="0"/>
                <a:ea typeface="Calibri" panose="020F0502020204030204" pitchFamily="34" charset="0"/>
                <a:cs typeface="Times New Roman" panose="02020603050405020304" pitchFamily="18" charset="0"/>
              </a:rPr>
              <a:t>MOOLA for ID Research</a:t>
            </a:r>
            <a:r>
              <a:rPr lang="en-US" sz="2400" b="1" i="1" dirty="0">
                <a:latin typeface="Calibri" panose="020F0502020204030204" pitchFamily="34" charset="0"/>
                <a:ea typeface="Calibri" panose="020F0502020204030204" pitchFamily="34" charset="0"/>
                <a:cs typeface="Times New Roman" panose="02020603050405020304" pitchFamily="18" charset="0"/>
              </a:rPr>
              <a:t>:  A New Paradigm for Educational Inquiry</a:t>
            </a:r>
          </a:p>
          <a:p>
            <a:pP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IPTAT is Massive, used by literally millions of students and instructors worldwide</a:t>
            </a:r>
          </a:p>
          <a:p>
            <a:pPr>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IPTAT is Open, available to anyone at no charge</a:t>
            </a:r>
          </a:p>
          <a:p>
            <a:pPr>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IPTAT is Online, accessible via the Web using computers, smartphones, and tablets</a:t>
            </a:r>
          </a:p>
          <a:p>
            <a:pP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We use Learning Analytics (LA)—specifically APT, Analysis of Patterns in Time—</a:t>
            </a:r>
            <a:r>
              <a:rPr lang="en-US" sz="2400" dirty="0">
                <a:latin typeface="Calibri" panose="020F0502020204030204" pitchFamily="34" charset="0"/>
                <a:ea typeface="Calibri" panose="020F0502020204030204" pitchFamily="34" charset="0"/>
                <a:cs typeface="Times New Roman" panose="02020603050405020304" pitchFamily="18" charset="0"/>
              </a:rPr>
              <a:t>for</a:t>
            </a:r>
            <a:r>
              <a:rPr lang="en-US" sz="2400" dirty="0">
                <a:effectLst/>
                <a:latin typeface="Calibri" panose="020F0502020204030204" pitchFamily="34" charset="0"/>
                <a:ea typeface="Calibri" panose="020F0502020204030204" pitchFamily="34" charset="0"/>
                <a:cs typeface="Times New Roman" panose="02020603050405020304" pitchFamily="18" charset="0"/>
              </a:rPr>
              <a:t> Instructional-Design (ID) Research</a:t>
            </a:r>
          </a:p>
          <a:p>
            <a:pP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MOOLA is also slang for money (‘moolah’ is a Fijian word, meaning money)  </a:t>
            </a:r>
          </a:p>
          <a:p>
            <a:pPr>
              <a:spcBef>
                <a:spcPts val="0"/>
              </a:spcBef>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But the pay-off is not money, rather Big Data for research on effective teaching and learning methods</a:t>
            </a:r>
          </a:p>
          <a:p>
            <a:pP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CE66494D-6A92-2CB6-F84E-C487723C3D64}"/>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377199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AB55261-A618-4802-4683-4F65D2F4782D}"/>
              </a:ext>
            </a:extLst>
          </p:cNvPr>
          <p:cNvSpPr>
            <a:spLocks noGrp="1"/>
          </p:cNvSpPr>
          <p:nvPr>
            <p:ph type="ftr" sz="quarter" idx="11"/>
          </p:nvPr>
        </p:nvSpPr>
        <p:spPr/>
        <p:txBody>
          <a:bodyPr/>
          <a:lstStyle/>
          <a:p>
            <a:r>
              <a:rPr lang="en-US"/>
              <a:t>Go to https://mapsat.iu.edu for a recording of the full presentation</a:t>
            </a:r>
          </a:p>
        </p:txBody>
      </p:sp>
      <p:pic>
        <p:nvPicPr>
          <p:cNvPr id="5" name="Content Placeholder 4" descr="Photo of book cover.">
            <a:hlinkClick r:id="rId2"/>
            <a:extLst>
              <a:ext uri="{FF2B5EF4-FFF2-40B4-BE49-F238E27FC236}">
                <a16:creationId xmlns:a16="http://schemas.microsoft.com/office/drawing/2014/main" id="{87EF2AB3-DC96-CD40-9FDB-8D950151B017}"/>
              </a:ext>
            </a:extLst>
          </p:cNvPr>
          <p:cNvPicPr>
            <a:picLocks noChangeAspect="1"/>
          </p:cNvPicPr>
          <p:nvPr/>
        </p:nvPicPr>
        <p:blipFill rotWithShape="1">
          <a:blip r:embed="rId3"/>
          <a:srcRect b="6409"/>
          <a:stretch/>
        </p:blipFill>
        <p:spPr>
          <a:xfrm>
            <a:off x="7383662" y="10"/>
            <a:ext cx="4808338" cy="6857990"/>
          </a:xfrm>
          <a:prstGeom prst="rect">
            <a:avLst/>
          </a:prstGeom>
        </p:spPr>
      </p:pic>
      <p:sp>
        <p:nvSpPr>
          <p:cNvPr id="9" name="Content Placeholder 8">
            <a:extLst>
              <a:ext uri="{FF2B5EF4-FFF2-40B4-BE49-F238E27FC236}">
                <a16:creationId xmlns:a16="http://schemas.microsoft.com/office/drawing/2014/main" id="{CA3B1ED2-32EA-453E-91AB-93FC77FACDA4}"/>
              </a:ext>
            </a:extLst>
          </p:cNvPr>
          <p:cNvSpPr>
            <a:spLocks noGrp="1"/>
          </p:cNvSpPr>
          <p:nvPr>
            <p:ph idx="1"/>
          </p:nvPr>
        </p:nvSpPr>
        <p:spPr>
          <a:xfrm>
            <a:off x="1190811" y="1695685"/>
            <a:ext cx="5793475" cy="4786137"/>
          </a:xfrm>
        </p:spPr>
        <p:txBody>
          <a:bodyPr>
            <a:normAutofit lnSpcReduction="10000"/>
          </a:bodyPr>
          <a:lstStyle/>
          <a:p>
            <a:r>
              <a:rPr lang="en-US" dirty="0"/>
              <a:t>Google Analytics tracked student use of IPTAT website for 2 years, 2019-20</a:t>
            </a:r>
          </a:p>
          <a:p>
            <a:pPr lvl="1"/>
            <a:r>
              <a:rPr lang="en-US" dirty="0"/>
              <a:t>Approximately 936,000 learning journeys, students from 222 countries and territories worldwide</a:t>
            </a:r>
          </a:p>
          <a:p>
            <a:pPr lvl="1"/>
            <a:r>
              <a:rPr lang="en-US" dirty="0"/>
              <a:t>About 1.9M temporal maps, 36M pageviews</a:t>
            </a:r>
          </a:p>
          <a:p>
            <a:r>
              <a:rPr lang="en-US" dirty="0"/>
              <a:t>We discovered in 2020 that Google’s Universal Analytics (UA) could be leveraged to do Analysis of Patterns in Time (APT) when coupled with Excel spreadsheets</a:t>
            </a:r>
          </a:p>
          <a:p>
            <a:r>
              <a:rPr lang="en-US" dirty="0"/>
              <a:t>Main APT finding:  Successful students viewed 3 to 4 times as many unique Web pages designed with First Principles of Instruction as did unsuccessful students</a:t>
            </a:r>
          </a:p>
        </p:txBody>
      </p:sp>
      <p:sp>
        <p:nvSpPr>
          <p:cNvPr id="2" name="Title 1">
            <a:extLst>
              <a:ext uri="{FF2B5EF4-FFF2-40B4-BE49-F238E27FC236}">
                <a16:creationId xmlns:a16="http://schemas.microsoft.com/office/drawing/2014/main" id="{7B7D37AB-EA9D-9C4E-A163-83C14CC5373F}"/>
              </a:ext>
            </a:extLst>
          </p:cNvPr>
          <p:cNvSpPr>
            <a:spLocks noGrp="1"/>
          </p:cNvSpPr>
          <p:nvPr>
            <p:ph type="title"/>
          </p:nvPr>
        </p:nvSpPr>
        <p:spPr>
          <a:xfrm>
            <a:off x="1190812" y="685800"/>
            <a:ext cx="5793475" cy="1485900"/>
          </a:xfrm>
        </p:spPr>
        <p:txBody>
          <a:bodyPr>
            <a:normAutofit/>
          </a:bodyPr>
          <a:lstStyle/>
          <a:p>
            <a:r>
              <a:rPr lang="en-US" dirty="0">
                <a:hlinkClick r:id="rId2"/>
              </a:rPr>
              <a:t>New book</a:t>
            </a:r>
            <a:r>
              <a:rPr lang="en-US" dirty="0"/>
              <a:t>: 2022</a:t>
            </a:r>
          </a:p>
        </p:txBody>
      </p:sp>
    </p:spTree>
    <p:extLst>
      <p:ext uri="{BB962C8B-B14F-4D97-AF65-F5344CB8AC3E}">
        <p14:creationId xmlns:p14="http://schemas.microsoft.com/office/powerpoint/2010/main" val="199104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60511-9351-80F2-97E6-0929049DB450}"/>
              </a:ext>
            </a:extLst>
          </p:cNvPr>
          <p:cNvSpPr>
            <a:spLocks noGrp="1"/>
          </p:cNvSpPr>
          <p:nvPr>
            <p:ph type="title"/>
          </p:nvPr>
        </p:nvSpPr>
        <p:spPr>
          <a:xfrm>
            <a:off x="1371600" y="445770"/>
            <a:ext cx="9601200" cy="1485900"/>
          </a:xfrm>
        </p:spPr>
        <p:txBody>
          <a:bodyPr>
            <a:normAutofit fontScale="90000"/>
          </a:bodyPr>
          <a:lstStyle/>
          <a:p>
            <a:r>
              <a:rPr lang="en-US" dirty="0"/>
              <a:t>2022:  </a:t>
            </a:r>
            <a:r>
              <a:rPr lang="en-US" dirty="0">
                <a:hlinkClick r:id="rId2"/>
              </a:rPr>
              <a:t>Featured research paper</a:t>
            </a:r>
            <a:r>
              <a:rPr lang="en-US" dirty="0"/>
              <a:t> in ETR&amp;D (follow-up using </a:t>
            </a:r>
            <a:r>
              <a:rPr lang="en-US" dirty="0">
                <a:hlinkClick r:id="rId3"/>
              </a:rPr>
              <a:t>Google Analytics 4</a:t>
            </a:r>
            <a:r>
              <a:rPr lang="en-US" dirty="0"/>
              <a:t> to do some of APT)</a:t>
            </a:r>
            <a:br>
              <a:rPr lang="en-US" dirty="0"/>
            </a:br>
            <a:endParaRPr lang="en-US" dirty="0"/>
          </a:p>
        </p:txBody>
      </p:sp>
      <p:sp>
        <p:nvSpPr>
          <p:cNvPr id="3" name="Content Placeholder 2">
            <a:extLst>
              <a:ext uri="{FF2B5EF4-FFF2-40B4-BE49-F238E27FC236}">
                <a16:creationId xmlns:a16="http://schemas.microsoft.com/office/drawing/2014/main" id="{51E70509-8DDA-2F5A-1FEE-39D87C1ADDF4}"/>
              </a:ext>
            </a:extLst>
          </p:cNvPr>
          <p:cNvSpPr>
            <a:spLocks noGrp="1"/>
          </p:cNvSpPr>
          <p:nvPr>
            <p:ph idx="1"/>
          </p:nvPr>
        </p:nvSpPr>
        <p:spPr/>
        <p:txBody>
          <a:bodyPr/>
          <a:lstStyle/>
          <a:p>
            <a:r>
              <a:rPr lang="en-US" dirty="0"/>
              <a:t>GA4 tracked 172,417 learning journeys of students who were interacting with IPTAT from Jan. 1 through Mar. 25, 2021</a:t>
            </a:r>
          </a:p>
          <a:p>
            <a:r>
              <a:rPr lang="en-US" dirty="0"/>
              <a:t>In 75,087 learning journeys, students took 2 or more Certification Tests (CTs)</a:t>
            </a:r>
          </a:p>
          <a:p>
            <a:pPr lvl="1"/>
            <a:r>
              <a:rPr lang="en-US" dirty="0"/>
              <a:t>51,646 journeys resulted in passing a CT (Achievers)</a:t>
            </a:r>
          </a:p>
          <a:p>
            <a:pPr lvl="1"/>
            <a:r>
              <a:rPr lang="en-US" dirty="0"/>
              <a:t>23,307 did not pass a CT in 2 or more attempts (Nonmasters)</a:t>
            </a:r>
          </a:p>
          <a:p>
            <a:r>
              <a:rPr lang="en-US" dirty="0"/>
              <a:t>Of the 51,646 Achievers,</a:t>
            </a:r>
          </a:p>
          <a:p>
            <a:pPr lvl="1"/>
            <a:r>
              <a:rPr lang="en-US" dirty="0"/>
              <a:t>42,046 had tried one or more IPTAT webpages designed with First Principles of Instruction (Traditionalists)</a:t>
            </a:r>
          </a:p>
          <a:p>
            <a:pPr lvl="1"/>
            <a:r>
              <a:rPr lang="en-US" dirty="0"/>
              <a:t>9,600 did NOT try any FPI webpages (Minimalists)</a:t>
            </a:r>
          </a:p>
        </p:txBody>
      </p:sp>
      <p:sp>
        <p:nvSpPr>
          <p:cNvPr id="4" name="Footer Placeholder 3">
            <a:extLst>
              <a:ext uri="{FF2B5EF4-FFF2-40B4-BE49-F238E27FC236}">
                <a16:creationId xmlns:a16="http://schemas.microsoft.com/office/drawing/2014/main" id="{DD9CD900-99E2-97EF-BB1B-46DED3A8EB8B}"/>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149650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60511-9351-80F2-97E6-0929049DB450}"/>
              </a:ext>
            </a:extLst>
          </p:cNvPr>
          <p:cNvSpPr>
            <a:spLocks noGrp="1"/>
          </p:cNvSpPr>
          <p:nvPr>
            <p:ph type="title"/>
          </p:nvPr>
        </p:nvSpPr>
        <p:spPr>
          <a:xfrm>
            <a:off x="1371600" y="98528"/>
            <a:ext cx="9601200" cy="977917"/>
          </a:xfrm>
        </p:spPr>
        <p:txBody>
          <a:bodyPr>
            <a:noAutofit/>
          </a:bodyPr>
          <a:lstStyle/>
          <a:p>
            <a:r>
              <a:rPr lang="en-US" sz="3200" dirty="0"/>
              <a:t>Latest APT Results of 131,083 Learning Journeys Using GA4 (Aug. 21 – Oct. 18, 2022)</a:t>
            </a:r>
            <a:br>
              <a:rPr lang="en-US" sz="3200" dirty="0"/>
            </a:br>
            <a:endParaRPr lang="en-US" sz="3200" dirty="0"/>
          </a:p>
        </p:txBody>
      </p:sp>
      <p:graphicFrame>
        <p:nvGraphicFramePr>
          <p:cNvPr id="6" name="Content Placeholder 5">
            <a:extLst>
              <a:ext uri="{FF2B5EF4-FFF2-40B4-BE49-F238E27FC236}">
                <a16:creationId xmlns:a16="http://schemas.microsoft.com/office/drawing/2014/main" id="{9C96E365-1DA0-4897-6F7A-6C72BEAA5849}"/>
              </a:ext>
            </a:extLst>
          </p:cNvPr>
          <p:cNvGraphicFramePr>
            <a:graphicFrameLocks noGrp="1"/>
          </p:cNvGraphicFramePr>
          <p:nvPr>
            <p:ph idx="1"/>
            <p:extLst>
              <p:ext uri="{D42A27DB-BD31-4B8C-83A1-F6EECF244321}">
                <p14:modId xmlns:p14="http://schemas.microsoft.com/office/powerpoint/2010/main" val="3299011549"/>
              </p:ext>
            </p:extLst>
          </p:nvPr>
        </p:nvGraphicFramePr>
        <p:xfrm>
          <a:off x="1490355" y="1076445"/>
          <a:ext cx="9979745" cy="5433924"/>
        </p:xfrm>
        <a:graphic>
          <a:graphicData uri="http://schemas.openxmlformats.org/drawingml/2006/table">
            <a:tbl>
              <a:tblPr firstRow="1">
                <a:tableStyleId>{7DF18680-E054-41AD-8BC1-D1AEF772440D}</a:tableStyleId>
              </a:tblPr>
              <a:tblGrid>
                <a:gridCol w="3000623">
                  <a:extLst>
                    <a:ext uri="{9D8B030D-6E8A-4147-A177-3AD203B41FA5}">
                      <a16:colId xmlns:a16="http://schemas.microsoft.com/office/drawing/2014/main" val="2085279028"/>
                    </a:ext>
                  </a:extLst>
                </a:gridCol>
                <a:gridCol w="1051142">
                  <a:extLst>
                    <a:ext uri="{9D8B030D-6E8A-4147-A177-3AD203B41FA5}">
                      <a16:colId xmlns:a16="http://schemas.microsoft.com/office/drawing/2014/main" val="3565452215"/>
                    </a:ext>
                  </a:extLst>
                </a:gridCol>
                <a:gridCol w="1035704">
                  <a:extLst>
                    <a:ext uri="{9D8B030D-6E8A-4147-A177-3AD203B41FA5}">
                      <a16:colId xmlns:a16="http://schemas.microsoft.com/office/drawing/2014/main" val="3222511411"/>
                    </a:ext>
                  </a:extLst>
                </a:gridCol>
                <a:gridCol w="990178">
                  <a:extLst>
                    <a:ext uri="{9D8B030D-6E8A-4147-A177-3AD203B41FA5}">
                      <a16:colId xmlns:a16="http://schemas.microsoft.com/office/drawing/2014/main" val="3421124115"/>
                    </a:ext>
                  </a:extLst>
                </a:gridCol>
                <a:gridCol w="1354841">
                  <a:extLst>
                    <a:ext uri="{9D8B030D-6E8A-4147-A177-3AD203B41FA5}">
                      <a16:colId xmlns:a16="http://schemas.microsoft.com/office/drawing/2014/main" val="2772747296"/>
                    </a:ext>
                  </a:extLst>
                </a:gridCol>
                <a:gridCol w="1208314">
                  <a:extLst>
                    <a:ext uri="{9D8B030D-6E8A-4147-A177-3AD203B41FA5}">
                      <a16:colId xmlns:a16="http://schemas.microsoft.com/office/drawing/2014/main" val="4032461097"/>
                    </a:ext>
                  </a:extLst>
                </a:gridCol>
                <a:gridCol w="1338943">
                  <a:extLst>
                    <a:ext uri="{9D8B030D-6E8A-4147-A177-3AD203B41FA5}">
                      <a16:colId xmlns:a16="http://schemas.microsoft.com/office/drawing/2014/main" val="1024994056"/>
                    </a:ext>
                  </a:extLst>
                </a:gridCol>
              </a:tblGrid>
              <a:tr h="627609">
                <a:tc>
                  <a:txBody>
                    <a:bodyPr/>
                    <a:lstStyle/>
                    <a:p>
                      <a:pPr algn="ctr" fontAlgn="b"/>
                      <a:r>
                        <a:rPr lang="en-US" sz="2000" b="1" u="none" strike="noStrike" dirty="0">
                          <a:effectLst/>
                        </a:rPr>
                        <a:t>Learning Strategy</a:t>
                      </a:r>
                      <a:endParaRPr lang="en-US" sz="2000" b="1" i="0" u="none" strike="noStrike" dirty="0">
                        <a:solidFill>
                          <a:srgbClr val="000000"/>
                        </a:solidFill>
                        <a:effectLst/>
                        <a:latin typeface="Calibri" panose="020F0502020204030204" pitchFamily="34" charset="0"/>
                      </a:endParaRPr>
                    </a:p>
                  </a:txBody>
                  <a:tcPr marL="9525" marR="9525" marT="9525" marB="0" anchor="b">
                    <a:solidFill>
                      <a:schemeClr val="accent2">
                        <a:lumMod val="50000"/>
                      </a:schemeClr>
                    </a:solidFill>
                  </a:tcPr>
                </a:tc>
                <a:tc>
                  <a:txBody>
                    <a:bodyPr/>
                    <a:lstStyle/>
                    <a:p>
                      <a:pPr algn="ctr" fontAlgn="b"/>
                      <a:r>
                        <a:rPr lang="en-US" sz="2000" b="1" u="none" strike="noStrike">
                          <a:effectLst/>
                        </a:rPr>
                        <a:t>Non-Achiever</a:t>
                      </a:r>
                      <a:endParaRPr lang="en-US" sz="2000" b="1" i="0" u="none" strike="noStrike">
                        <a:solidFill>
                          <a:srgbClr val="000000"/>
                        </a:solidFill>
                        <a:effectLst/>
                        <a:latin typeface="Calibri" panose="020F0502020204030204" pitchFamily="34" charset="0"/>
                      </a:endParaRPr>
                    </a:p>
                  </a:txBody>
                  <a:tcPr marL="9525" marR="9525" marT="9525" marB="0" anchor="b">
                    <a:solidFill>
                      <a:schemeClr val="accent2">
                        <a:lumMod val="50000"/>
                      </a:schemeClr>
                    </a:solidFill>
                  </a:tcPr>
                </a:tc>
                <a:tc>
                  <a:txBody>
                    <a:bodyPr/>
                    <a:lstStyle/>
                    <a:p>
                      <a:pPr algn="ctr" fontAlgn="b"/>
                      <a:r>
                        <a:rPr lang="en-US" sz="2000" b="1" u="none" strike="noStrike" dirty="0">
                          <a:effectLst/>
                        </a:rPr>
                        <a:t>Achiever</a:t>
                      </a:r>
                      <a:endParaRPr lang="en-US" sz="2000" b="1" i="0" u="none" strike="noStrike" dirty="0">
                        <a:solidFill>
                          <a:srgbClr val="000000"/>
                        </a:solidFill>
                        <a:effectLst/>
                        <a:latin typeface="Calibri" panose="020F0502020204030204" pitchFamily="34" charset="0"/>
                      </a:endParaRPr>
                    </a:p>
                  </a:txBody>
                  <a:tcPr marL="9525" marR="9525" marT="9525" marB="0" anchor="b">
                    <a:solidFill>
                      <a:schemeClr val="accent2">
                        <a:lumMod val="50000"/>
                      </a:schemeClr>
                    </a:solidFill>
                  </a:tcPr>
                </a:tc>
                <a:tc>
                  <a:txBody>
                    <a:bodyPr/>
                    <a:lstStyle/>
                    <a:p>
                      <a:pPr algn="ctr" fontAlgn="b"/>
                      <a:r>
                        <a:rPr lang="en-US" sz="2000" b="1" u="none" strike="noStrike" dirty="0">
                          <a:effectLst/>
                        </a:rPr>
                        <a:t>Total</a:t>
                      </a:r>
                      <a:endParaRPr lang="en-US" sz="2000" b="1" i="0" u="none" strike="noStrike" dirty="0">
                        <a:solidFill>
                          <a:srgbClr val="000000"/>
                        </a:solidFill>
                        <a:effectLst/>
                        <a:latin typeface="Calibri" panose="020F0502020204030204" pitchFamily="34" charset="0"/>
                      </a:endParaRPr>
                    </a:p>
                  </a:txBody>
                  <a:tcPr marL="9525" marR="9525" marT="9525" marB="0" anchor="b">
                    <a:solidFill>
                      <a:schemeClr val="accent2">
                        <a:lumMod val="50000"/>
                      </a:schemeClr>
                    </a:solidFill>
                  </a:tcPr>
                </a:tc>
                <a:tc>
                  <a:txBody>
                    <a:bodyPr/>
                    <a:lstStyle/>
                    <a:p>
                      <a:pPr algn="ctr" fontAlgn="b"/>
                      <a:r>
                        <a:rPr lang="en-US" sz="2000" b="1" u="none" strike="noStrike" dirty="0">
                          <a:effectLst/>
                        </a:rPr>
                        <a:t>Likelihood of Passing</a:t>
                      </a:r>
                      <a:endParaRPr lang="en-US" sz="2000" b="1" i="0" u="none" strike="noStrike" dirty="0">
                        <a:solidFill>
                          <a:srgbClr val="000000"/>
                        </a:solidFill>
                        <a:effectLst/>
                        <a:latin typeface="Calibri" panose="020F0502020204030204" pitchFamily="34" charset="0"/>
                      </a:endParaRPr>
                    </a:p>
                  </a:txBody>
                  <a:tcPr marL="9525" marR="9525" marT="9525" marB="0" anchor="b">
                    <a:solidFill>
                      <a:schemeClr val="accent2">
                        <a:lumMod val="50000"/>
                      </a:schemeClr>
                    </a:solidFill>
                  </a:tcPr>
                </a:tc>
                <a:tc>
                  <a:txBody>
                    <a:bodyPr/>
                    <a:lstStyle/>
                    <a:p>
                      <a:pPr algn="ctr" fontAlgn="b"/>
                      <a:r>
                        <a:rPr lang="en-US" sz="2000" b="1" u="none" strike="noStrike" dirty="0">
                          <a:effectLst/>
                        </a:rPr>
                        <a:t>Likelihood of Failing</a:t>
                      </a:r>
                      <a:endParaRPr lang="en-US" sz="2000" b="1" i="0" u="none" strike="noStrike" dirty="0">
                        <a:solidFill>
                          <a:srgbClr val="000000"/>
                        </a:solidFill>
                        <a:effectLst/>
                        <a:latin typeface="Calibri" panose="020F0502020204030204" pitchFamily="34" charset="0"/>
                      </a:endParaRPr>
                    </a:p>
                  </a:txBody>
                  <a:tcPr marL="9525" marR="9525" marT="9525" marB="0" anchor="b">
                    <a:solidFill>
                      <a:schemeClr val="accent2">
                        <a:lumMod val="50000"/>
                      </a:schemeClr>
                    </a:solidFill>
                  </a:tcPr>
                </a:tc>
                <a:tc>
                  <a:txBody>
                    <a:bodyPr/>
                    <a:lstStyle/>
                    <a:p>
                      <a:pPr algn="ctr" fontAlgn="b"/>
                      <a:r>
                        <a:rPr lang="en-US" sz="2000" b="1" u="none" strike="noStrike" dirty="0">
                          <a:effectLst/>
                        </a:rPr>
                        <a:t>Odds P:F</a:t>
                      </a:r>
                      <a:endParaRPr lang="en-US" sz="2000" b="1" i="0" u="none" strike="noStrike" dirty="0">
                        <a:solidFill>
                          <a:srgbClr val="000000"/>
                        </a:solidFill>
                        <a:effectLst/>
                        <a:latin typeface="Calibri" panose="020F0502020204030204" pitchFamily="34" charset="0"/>
                      </a:endParaRPr>
                    </a:p>
                  </a:txBody>
                  <a:tcPr marL="9525" marR="9525" marT="9525" marB="0" anchor="b">
                    <a:solidFill>
                      <a:schemeClr val="accent2">
                        <a:lumMod val="50000"/>
                      </a:schemeClr>
                    </a:solidFill>
                  </a:tcPr>
                </a:tc>
                <a:extLst>
                  <a:ext uri="{0D108BD9-81ED-4DB2-BD59-A6C34878D82A}">
                    <a16:rowId xmlns:a16="http://schemas.microsoft.com/office/drawing/2014/main" val="3074812675"/>
                  </a:ext>
                </a:extLst>
              </a:tr>
              <a:tr h="282121">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61171491"/>
                  </a:ext>
                </a:extLst>
              </a:tr>
              <a:tr h="282121">
                <a:tc>
                  <a:txBody>
                    <a:bodyPr/>
                    <a:lstStyle/>
                    <a:p>
                      <a:pPr algn="l" fontAlgn="b"/>
                      <a:r>
                        <a:rPr lang="en-US" sz="1800" u="none" strike="noStrike" dirty="0">
                          <a:effectLst/>
                        </a:rPr>
                        <a:t>Guessing (theoretical)</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19,682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19,683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0.000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1.000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0.00</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02759356"/>
                  </a:ext>
                </a:extLst>
              </a:tr>
              <a:tr h="282121">
                <a:tc>
                  <a:txBody>
                    <a:bodyPr/>
                    <a:lstStyle/>
                    <a:p>
                      <a:pPr algn="l" fontAlgn="b"/>
                      <a:r>
                        <a:rPr lang="en-US" sz="1800" u="none" strike="noStrike" dirty="0">
                          <a:effectLst/>
                        </a:rPr>
                        <a:t>Minimalist (No FPI)</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7,918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6,836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14,754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0.463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0.537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0.86</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22816205"/>
                  </a:ext>
                </a:extLst>
              </a:tr>
              <a:tr h="282121">
                <a:tc>
                  <a:txBody>
                    <a:bodyPr/>
                    <a:lstStyle/>
                    <a:p>
                      <a:pPr algn="l" fontAlgn="b"/>
                      <a:r>
                        <a:rPr lang="en-US" sz="1800" u="none" strike="noStrike" dirty="0">
                          <a:effectLst/>
                        </a:rPr>
                        <a:t>Traditionalist:  Any FPI</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16,532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34,551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51,083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0.676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0.324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2.09</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35030200"/>
                  </a:ext>
                </a:extLst>
              </a:tr>
              <a:tr h="282121">
                <a:tc>
                  <a:txBody>
                    <a:bodyPr/>
                    <a:lstStyle/>
                    <a:p>
                      <a:pPr algn="r" fontAlgn="b"/>
                      <a:r>
                        <a:rPr lang="en-US" sz="1800" u="none" strike="noStrike" dirty="0">
                          <a:effectLst/>
                        </a:rPr>
                        <a:t>Plagiarism Patterns Only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7,898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14,765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22,663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0.652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0.348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1.87</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71712910"/>
                  </a:ext>
                </a:extLst>
              </a:tr>
              <a:tr h="282121">
                <a:tc>
                  <a:txBody>
                    <a:bodyPr/>
                    <a:lstStyle/>
                    <a:p>
                      <a:pPr algn="r" fontAlgn="b"/>
                      <a:r>
                        <a:rPr lang="en-US" sz="1800" u="none" strike="noStrike" dirty="0">
                          <a:effectLst/>
                        </a:rPr>
                        <a:t>Practice Questions with Feedback</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5,989</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15,350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21,339</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0.719</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0.281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2.56</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56014602"/>
                  </a:ext>
                </a:extLst>
              </a:tr>
              <a:tr h="282121">
                <a:tc>
                  <a:txBody>
                    <a:bodyPr/>
                    <a:lstStyle/>
                    <a:p>
                      <a:pPr algn="r" fontAlgn="b"/>
                      <a:r>
                        <a:rPr lang="en-US" sz="1800" u="none" strike="noStrike" dirty="0">
                          <a:effectLst/>
                          <a:highlight>
                            <a:srgbClr val="FFFF00"/>
                          </a:highlight>
                        </a:rPr>
                        <a:t>Maximalist (some </a:t>
                      </a:r>
                    </a:p>
                    <a:p>
                      <a:pPr algn="r" fontAlgn="b"/>
                      <a:r>
                        <a:rPr lang="en-US" sz="1800" u="none" strike="noStrike" dirty="0">
                          <a:effectLst/>
                          <a:highlight>
                            <a:srgbClr val="FFFF00"/>
                          </a:highlight>
                        </a:rPr>
                        <a:t>of each FPI)</a:t>
                      </a:r>
                      <a:endParaRPr lang="en-US" sz="18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r" fontAlgn="b"/>
                      <a:r>
                        <a:rPr lang="en-US" sz="1800" u="none" strike="noStrike" dirty="0">
                          <a:effectLst/>
                          <a:highlight>
                            <a:srgbClr val="FFFF00"/>
                          </a:highlight>
                        </a:rPr>
                        <a:t>1,607</a:t>
                      </a:r>
                      <a:endParaRPr lang="en-US" sz="18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r" fontAlgn="b"/>
                      <a:r>
                        <a:rPr lang="en-US" sz="1800" u="none" strike="noStrike" dirty="0">
                          <a:effectLst/>
                          <a:highlight>
                            <a:srgbClr val="FFFF00"/>
                          </a:highlight>
                        </a:rPr>
                        <a:t>6,424</a:t>
                      </a:r>
                      <a:endParaRPr lang="en-US" sz="18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r" fontAlgn="b"/>
                      <a:r>
                        <a:rPr lang="en-US" sz="1800" u="none" strike="noStrike" dirty="0">
                          <a:effectLst/>
                          <a:highlight>
                            <a:srgbClr val="FFFF00"/>
                          </a:highlight>
                        </a:rPr>
                        <a:t>8,031</a:t>
                      </a:r>
                      <a:endParaRPr lang="en-US" sz="18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r" fontAlgn="b"/>
                      <a:r>
                        <a:rPr lang="en-US" sz="1800" u="none" strike="noStrike" dirty="0">
                          <a:effectLst/>
                          <a:highlight>
                            <a:srgbClr val="FFFF00"/>
                          </a:highlight>
                        </a:rPr>
                        <a:t>0.800</a:t>
                      </a:r>
                      <a:endParaRPr lang="en-US" sz="18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r" fontAlgn="b"/>
                      <a:r>
                        <a:rPr lang="en-US" sz="1800" u="none" strike="noStrike" dirty="0">
                          <a:effectLst/>
                          <a:highlight>
                            <a:srgbClr val="FFFF00"/>
                          </a:highlight>
                        </a:rPr>
                        <a:t>0.200</a:t>
                      </a:r>
                      <a:endParaRPr lang="en-US" sz="18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r" fontAlgn="b"/>
                      <a:r>
                        <a:rPr lang="en-US" sz="1800" u="none" strike="noStrike" dirty="0">
                          <a:effectLst/>
                          <a:highlight>
                            <a:srgbClr val="FFFF00"/>
                          </a:highlight>
                        </a:rPr>
                        <a:t>4.00</a:t>
                      </a:r>
                      <a:endParaRPr lang="en-US" sz="1800" b="0" i="0" u="none" strike="noStrike" dirty="0">
                        <a:solidFill>
                          <a:srgbClr val="000000"/>
                        </a:solidFill>
                        <a:effectLst/>
                        <a:highlight>
                          <a:srgbClr val="FFFF00"/>
                        </a:highlight>
                        <a:latin typeface="Calibri" panose="020F0502020204030204" pitchFamily="34" charset="0"/>
                      </a:endParaRPr>
                    </a:p>
                  </a:txBody>
                  <a:tcPr marL="9525" marR="9525" marT="9525" marB="0" anchor="b"/>
                </a:tc>
                <a:extLst>
                  <a:ext uri="{0D108BD9-81ED-4DB2-BD59-A6C34878D82A}">
                    <a16:rowId xmlns:a16="http://schemas.microsoft.com/office/drawing/2014/main" val="2390230524"/>
                  </a:ext>
                </a:extLst>
              </a:tr>
              <a:tr h="282121">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1076196"/>
                  </a:ext>
                </a:extLst>
              </a:tr>
              <a:tr h="282121">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05008891"/>
                  </a:ext>
                </a:extLst>
              </a:tr>
              <a:tr h="282121">
                <a:tc>
                  <a:txBody>
                    <a:bodyPr/>
                    <a:lstStyle/>
                    <a:p>
                      <a:pPr algn="l" fontAlgn="b"/>
                      <a:r>
                        <a:rPr lang="en-US" sz="1800" u="none" strike="noStrike" dirty="0">
                          <a:effectLst/>
                        </a:rPr>
                        <a:t>Achievers &amp; Test Evals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40,838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888148"/>
                  </a:ext>
                </a:extLst>
              </a:tr>
              <a:tr h="282121">
                <a:tc>
                  <a:txBody>
                    <a:bodyPr/>
                    <a:lstStyle/>
                    <a:p>
                      <a:pPr algn="l" fontAlgn="b"/>
                      <a:r>
                        <a:rPr lang="en-US" sz="1800" u="none" strike="noStrike" dirty="0">
                          <a:effectLst/>
                        </a:rPr>
                        <a:t>Non-Achievers &amp; Test Evals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23,834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089896"/>
                  </a:ext>
                </a:extLst>
              </a:tr>
              <a:tr h="282121">
                <a:tc>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15377976"/>
                  </a:ext>
                </a:extLst>
              </a:tr>
              <a:tr h="282121">
                <a:tc>
                  <a:txBody>
                    <a:bodyPr/>
                    <a:lstStyle/>
                    <a:p>
                      <a:pPr algn="l" fontAlgn="b"/>
                      <a:r>
                        <a:rPr lang="en-US" sz="1800" u="none" strike="noStrike" dirty="0">
                          <a:effectLst/>
                        </a:rPr>
                        <a:t>Total Test Evals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64,672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39676114"/>
                  </a:ext>
                </a:extLst>
              </a:tr>
              <a:tr h="282121">
                <a:tc>
                  <a:txBody>
                    <a:bodyPr/>
                    <a:lstStyle/>
                    <a:p>
                      <a:pPr algn="l" fontAlgn="b"/>
                      <a:r>
                        <a:rPr lang="en-US" sz="1800" u="none" strike="noStrike" dirty="0">
                          <a:effectLst/>
                        </a:rPr>
                        <a:t>Active Users &amp; No Test Evals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66,411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0891331"/>
                  </a:ext>
                </a:extLst>
              </a:tr>
              <a:tr h="282121">
                <a:tc>
                  <a:txBody>
                    <a:bodyPr/>
                    <a:lstStyle/>
                    <a:p>
                      <a:pPr algn="l" fontAlgn="b"/>
                      <a:r>
                        <a:rPr lang="en-US" sz="1800" b="0" i="0" u="none" strike="noStrike" dirty="0">
                          <a:solidFill>
                            <a:srgbClr val="000000"/>
                          </a:solidFill>
                          <a:effectLst/>
                          <a:latin typeface="+mn-lt"/>
                        </a:rPr>
                        <a:t>Grand Total Learning Journeys</a:t>
                      </a:r>
                    </a:p>
                  </a:txBody>
                  <a:tcPr marL="9525" marR="9525" marT="9525" marB="0" anchor="b"/>
                </a:tc>
                <a:tc>
                  <a:txBody>
                    <a:bodyPr/>
                    <a:lstStyle/>
                    <a:p>
                      <a:pPr algn="r" fontAlgn="b"/>
                      <a:r>
                        <a:rPr lang="en-US" sz="1800" b="0" i="0" u="none" strike="noStrike" dirty="0">
                          <a:solidFill>
                            <a:srgbClr val="000000"/>
                          </a:solidFill>
                          <a:effectLst/>
                          <a:latin typeface="+mn-lt"/>
                        </a:rPr>
                        <a:t>131,083</a:t>
                      </a: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67230485"/>
                  </a:ext>
                </a:extLst>
              </a:tr>
            </a:tbl>
          </a:graphicData>
        </a:graphic>
      </p:graphicFrame>
      <p:sp>
        <p:nvSpPr>
          <p:cNvPr id="3" name="TextBox 2">
            <a:extLst>
              <a:ext uri="{FF2B5EF4-FFF2-40B4-BE49-F238E27FC236}">
                <a16:creationId xmlns:a16="http://schemas.microsoft.com/office/drawing/2014/main" id="{EB2F0164-BC9C-BA41-8148-A0F3E5C7157B}"/>
              </a:ext>
            </a:extLst>
          </p:cNvPr>
          <p:cNvSpPr txBox="1"/>
          <p:nvPr/>
        </p:nvSpPr>
        <p:spPr>
          <a:xfrm>
            <a:off x="6620718" y="4465476"/>
            <a:ext cx="4849381" cy="1938992"/>
          </a:xfrm>
          <a:prstGeom prst="rect">
            <a:avLst/>
          </a:prstGeom>
          <a:solidFill>
            <a:schemeClr val="bg1"/>
          </a:solidFill>
          <a:ln w="19050">
            <a:solidFill>
              <a:srgbClr val="C00000"/>
            </a:solidFill>
          </a:ln>
          <a:effectLst>
            <a:outerShdw blurRad="50800" dist="38100" dir="2700000" algn="tl" rotWithShape="0">
              <a:prstClr val="black">
                <a:alpha val="40000"/>
              </a:prstClr>
            </a:outerShdw>
          </a:effectLst>
        </p:spPr>
        <p:txBody>
          <a:bodyPr wrap="square" rtlCol="0">
            <a:spAutoFit/>
          </a:bodyPr>
          <a:lstStyle/>
          <a:p>
            <a:r>
              <a:rPr lang="en-US" sz="2400" dirty="0">
                <a:solidFill>
                  <a:srgbClr val="C00000"/>
                </a:solidFill>
              </a:rPr>
              <a:t>Maximalists were 4 times more likely to pass a Certification Test.  Maximalists had tried at least some of each part of IPTAT designed with First Principles of Instruction.</a:t>
            </a:r>
          </a:p>
        </p:txBody>
      </p:sp>
      <p:sp>
        <p:nvSpPr>
          <p:cNvPr id="4" name="Footer Placeholder 3">
            <a:extLst>
              <a:ext uri="{FF2B5EF4-FFF2-40B4-BE49-F238E27FC236}">
                <a16:creationId xmlns:a16="http://schemas.microsoft.com/office/drawing/2014/main" id="{B316A537-108E-ED02-E0A0-F4D917DDD713}"/>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107533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50C4F-CA63-EB1A-5276-BD12333C9EA8}"/>
              </a:ext>
            </a:extLst>
          </p:cNvPr>
          <p:cNvSpPr>
            <a:spLocks noGrp="1"/>
          </p:cNvSpPr>
          <p:nvPr>
            <p:ph type="title"/>
          </p:nvPr>
        </p:nvSpPr>
        <p:spPr>
          <a:xfrm>
            <a:off x="1371600" y="146955"/>
            <a:ext cx="9601200" cy="1288306"/>
          </a:xfrm>
        </p:spPr>
        <p:txBody>
          <a:bodyPr>
            <a:normAutofit fontScale="90000"/>
          </a:bodyPr>
          <a:lstStyle/>
          <a:p>
            <a:r>
              <a:rPr lang="en-US" dirty="0"/>
              <a:t>Doing Analysis of Patterns in Time with</a:t>
            </a:r>
            <a:br>
              <a:rPr lang="en-US" dirty="0"/>
            </a:br>
            <a:r>
              <a:rPr lang="en-US" dirty="0"/>
              <a:t>Google Analytics 4 (GA4) Segment Overlap</a:t>
            </a:r>
          </a:p>
        </p:txBody>
      </p:sp>
      <p:pic>
        <p:nvPicPr>
          <p:cNvPr id="4" name="Picture 3" descr="Screen grab of GA4 Segment Overlap:  Achievers and Maximalists">
            <a:extLst>
              <a:ext uri="{FF2B5EF4-FFF2-40B4-BE49-F238E27FC236}">
                <a16:creationId xmlns:a16="http://schemas.microsoft.com/office/drawing/2014/main" id="{F68F8A13-7BFB-9009-3B26-55E0A9566B8F}"/>
              </a:ext>
            </a:extLst>
          </p:cNvPr>
          <p:cNvPicPr>
            <a:picLocks noChangeAspect="1"/>
          </p:cNvPicPr>
          <p:nvPr/>
        </p:nvPicPr>
        <p:blipFill>
          <a:blip r:embed="rId2"/>
          <a:stretch>
            <a:fillRect/>
          </a:stretch>
        </p:blipFill>
        <p:spPr>
          <a:xfrm>
            <a:off x="1866900" y="1518555"/>
            <a:ext cx="9247414" cy="4944042"/>
          </a:xfrm>
          <a:prstGeom prst="rect">
            <a:avLst/>
          </a:prstGeom>
        </p:spPr>
      </p:pic>
      <p:sp>
        <p:nvSpPr>
          <p:cNvPr id="3" name="Footer Placeholder 2">
            <a:extLst>
              <a:ext uri="{FF2B5EF4-FFF2-40B4-BE49-F238E27FC236}">
                <a16:creationId xmlns:a16="http://schemas.microsoft.com/office/drawing/2014/main" id="{F12A4F37-2185-BB3B-3CCE-C82F74105D9F}"/>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309766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68E09-5DEB-DA20-8EE3-A4E8E97CDAF2}"/>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2EC2620A-EF52-CE90-E4FB-6920F48BDF26}"/>
              </a:ext>
            </a:extLst>
          </p:cNvPr>
          <p:cNvSpPr>
            <a:spLocks noGrp="1"/>
          </p:cNvSpPr>
          <p:nvPr>
            <p:ph idx="1"/>
          </p:nvPr>
        </p:nvSpPr>
        <p:spPr/>
        <p:txBody>
          <a:bodyPr>
            <a:normAutofit/>
          </a:bodyPr>
          <a:lstStyle/>
          <a:p>
            <a:r>
              <a:rPr lang="en-US" sz="3200" b="1" dirty="0">
                <a:solidFill>
                  <a:srgbClr val="333333"/>
                </a:solidFill>
              </a:rPr>
              <a:t>Recent contributors to the </a:t>
            </a:r>
            <a:r>
              <a:rPr lang="en-US" sz="3200" b="1" i="1" dirty="0">
                <a:solidFill>
                  <a:srgbClr val="333333"/>
                </a:solidFill>
                <a:hlinkClick r:id="rId2"/>
              </a:rPr>
              <a:t>IU Plagiarism Tutorials and Tests</a:t>
            </a:r>
            <a:endParaRPr lang="en-US" sz="3200" b="1" i="1" dirty="0">
              <a:solidFill>
                <a:srgbClr val="333333"/>
              </a:solidFill>
            </a:endParaRPr>
          </a:p>
          <a:p>
            <a:pPr lvl="1"/>
            <a:r>
              <a:rPr lang="en-US" sz="3200" b="1" dirty="0">
                <a:solidFill>
                  <a:srgbClr val="333333"/>
                </a:solidFill>
              </a:rPr>
              <a:t>Cesur Dagli, Ph.D., Virginia Tech University</a:t>
            </a:r>
          </a:p>
          <a:p>
            <a:pPr lvl="1"/>
            <a:r>
              <a:rPr lang="en-US" sz="3200" b="1" dirty="0">
                <a:solidFill>
                  <a:srgbClr val="333333"/>
                </a:solidFill>
              </a:rPr>
              <a:t>Rodney Myers, Ph.D., Indiana University</a:t>
            </a:r>
          </a:p>
          <a:p>
            <a:pPr lvl="1"/>
            <a:r>
              <a:rPr lang="en-US" sz="3200" b="1" dirty="0">
                <a:solidFill>
                  <a:srgbClr val="333333"/>
                </a:solidFill>
              </a:rPr>
              <a:t>And others listed at: </a:t>
            </a:r>
            <a:r>
              <a:rPr lang="en-US" sz="3200" b="1" dirty="0">
                <a:solidFill>
                  <a:srgbClr val="333333"/>
                </a:solidFill>
                <a:hlinkClick r:id="rId3"/>
              </a:rPr>
              <a:t>https://plagiarism.iu.edu/credits.html</a:t>
            </a:r>
            <a:r>
              <a:rPr lang="en-US" sz="3200" b="1" dirty="0">
                <a:solidFill>
                  <a:srgbClr val="333333"/>
                </a:solidFill>
              </a:rPr>
              <a:t> </a:t>
            </a:r>
            <a:endParaRPr lang="en-US" sz="3200" dirty="0"/>
          </a:p>
        </p:txBody>
      </p:sp>
      <p:sp>
        <p:nvSpPr>
          <p:cNvPr id="4" name="Footer Placeholder 3">
            <a:extLst>
              <a:ext uri="{FF2B5EF4-FFF2-40B4-BE49-F238E27FC236}">
                <a16:creationId xmlns:a16="http://schemas.microsoft.com/office/drawing/2014/main" id="{4CE10B82-2AE9-3413-E77C-E7D66FA865EB}"/>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4168277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A713B-B509-B0C4-0363-7B70D123021D}"/>
              </a:ext>
            </a:extLst>
          </p:cNvPr>
          <p:cNvSpPr>
            <a:spLocks noGrp="1"/>
          </p:cNvSpPr>
          <p:nvPr>
            <p:ph type="title"/>
          </p:nvPr>
        </p:nvSpPr>
        <p:spPr/>
        <p:txBody>
          <a:bodyPr/>
          <a:lstStyle/>
          <a:p>
            <a:r>
              <a:rPr lang="en-US" dirty="0"/>
              <a:t>Is </a:t>
            </a:r>
            <a:r>
              <a:rPr lang="en-US" i="1" dirty="0"/>
              <a:t>IPTAT</a:t>
            </a:r>
            <a:r>
              <a:rPr lang="en-US" dirty="0"/>
              <a:t> a MOOC?</a:t>
            </a:r>
          </a:p>
        </p:txBody>
      </p:sp>
      <p:sp>
        <p:nvSpPr>
          <p:cNvPr id="3" name="Text Placeholder 2">
            <a:extLst>
              <a:ext uri="{FF2B5EF4-FFF2-40B4-BE49-F238E27FC236}">
                <a16:creationId xmlns:a16="http://schemas.microsoft.com/office/drawing/2014/main" id="{4A2E3D42-2D4A-712E-CB5C-31F9E6BD5248}"/>
              </a:ext>
            </a:extLst>
          </p:cNvPr>
          <p:cNvSpPr>
            <a:spLocks noGrp="1"/>
          </p:cNvSpPr>
          <p:nvPr>
            <p:ph type="body" idx="1"/>
          </p:nvPr>
        </p:nvSpPr>
        <p:spPr/>
        <p:txBody>
          <a:bodyPr/>
          <a:lstStyle/>
          <a:p>
            <a:r>
              <a:rPr lang="en-US" dirty="0"/>
              <a:t>Does it matter?</a:t>
            </a:r>
          </a:p>
        </p:txBody>
      </p:sp>
      <p:sp>
        <p:nvSpPr>
          <p:cNvPr id="4" name="Footer Placeholder 3">
            <a:extLst>
              <a:ext uri="{FF2B5EF4-FFF2-40B4-BE49-F238E27FC236}">
                <a16:creationId xmlns:a16="http://schemas.microsoft.com/office/drawing/2014/main" id="{2AF59FC2-CCF2-EF48-F9EB-3ECF033837D4}"/>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3586384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E8792-1122-423F-EF93-A1D7EEA10A97}"/>
              </a:ext>
            </a:extLst>
          </p:cNvPr>
          <p:cNvSpPr>
            <a:spLocks noGrp="1"/>
          </p:cNvSpPr>
          <p:nvPr>
            <p:ph type="title"/>
          </p:nvPr>
        </p:nvSpPr>
        <p:spPr>
          <a:xfrm>
            <a:off x="1371600" y="685800"/>
            <a:ext cx="9601200" cy="1247172"/>
          </a:xfrm>
        </p:spPr>
        <p:txBody>
          <a:bodyPr>
            <a:normAutofit fontScale="90000"/>
          </a:bodyPr>
          <a:lstStyle/>
          <a:p>
            <a:r>
              <a:rPr lang="en-US" dirty="0"/>
              <a:t>Is IPTAT a MOOC:  Massive Open Online Course?</a:t>
            </a:r>
          </a:p>
        </p:txBody>
      </p:sp>
      <p:sp>
        <p:nvSpPr>
          <p:cNvPr id="3" name="Content Placeholder 2">
            <a:extLst>
              <a:ext uri="{FF2B5EF4-FFF2-40B4-BE49-F238E27FC236}">
                <a16:creationId xmlns:a16="http://schemas.microsoft.com/office/drawing/2014/main" id="{A4E9936A-6C3A-92B5-A852-D7966607771A}"/>
              </a:ext>
            </a:extLst>
          </p:cNvPr>
          <p:cNvSpPr>
            <a:spLocks noGrp="1"/>
          </p:cNvSpPr>
          <p:nvPr>
            <p:ph idx="1"/>
          </p:nvPr>
        </p:nvSpPr>
        <p:spPr>
          <a:xfrm>
            <a:off x="1371600" y="2060294"/>
            <a:ext cx="9601200" cy="4375230"/>
          </a:xfrm>
        </p:spPr>
        <p:txBody>
          <a:bodyPr>
            <a:noAutofit/>
          </a:bodyPr>
          <a:lstStyle/>
          <a:p>
            <a:r>
              <a:rPr lang="en-US" dirty="0"/>
              <a:t>IPTAT definitely is massive, open, and online</a:t>
            </a:r>
          </a:p>
          <a:p>
            <a:r>
              <a:rPr lang="en-US" dirty="0"/>
              <a:t>IPTAT is not a college or high school course as traditionally conceived; rather, IPTAT has been adopted as an instructional module by thousands of instructors worldwide, who use IPTAT as part of their courses</a:t>
            </a:r>
          </a:p>
          <a:p>
            <a:r>
              <a:rPr lang="en-US" dirty="0"/>
              <a:t>Student-to-student and student-to-instructor interaction happens in those instructor’s classes who have adopted IPTAT</a:t>
            </a:r>
          </a:p>
          <a:p>
            <a:r>
              <a:rPr lang="en-US" dirty="0"/>
              <a:t>Student-to-student interaction also occurs in course LMSs, as well as social networks such as Reddit, Twitter and Facebook</a:t>
            </a:r>
          </a:p>
          <a:p>
            <a:r>
              <a:rPr lang="en-US" dirty="0"/>
              <a:t>Students and instructors also contact IPTAT developers through an important feedback loop via Google Groups--user feedback has led to many improvements</a:t>
            </a:r>
          </a:p>
          <a:p>
            <a:r>
              <a:rPr lang="en-US" dirty="0"/>
              <a:t>IPTAT developers also have created FAQs at </a:t>
            </a:r>
            <a:r>
              <a:rPr lang="en-US" dirty="0">
                <a:hlinkClick r:id="rId2"/>
              </a:rPr>
              <a:t>https://plagiarism.iu.edu/faq.html</a:t>
            </a:r>
            <a:r>
              <a:rPr lang="en-US" dirty="0"/>
              <a:t> to help save everyone time  </a:t>
            </a:r>
          </a:p>
        </p:txBody>
      </p:sp>
      <p:sp>
        <p:nvSpPr>
          <p:cNvPr id="4" name="Footer Placeholder 3">
            <a:extLst>
              <a:ext uri="{FF2B5EF4-FFF2-40B4-BE49-F238E27FC236}">
                <a16:creationId xmlns:a16="http://schemas.microsoft.com/office/drawing/2014/main" id="{9BFD3AED-2DEB-9D88-79E7-D51729775678}"/>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39614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DB976-ABBF-4068-5F7D-F81D6E3926C0}"/>
              </a:ext>
            </a:extLst>
          </p:cNvPr>
          <p:cNvSpPr>
            <a:spLocks noGrp="1"/>
          </p:cNvSpPr>
          <p:nvPr>
            <p:ph type="title"/>
          </p:nvPr>
        </p:nvSpPr>
        <p:spPr/>
        <p:txBody>
          <a:bodyPr/>
          <a:lstStyle/>
          <a:p>
            <a:r>
              <a:rPr lang="en-US" dirty="0"/>
              <a:t>IPTAT has been available for 20 years</a:t>
            </a:r>
          </a:p>
        </p:txBody>
      </p:sp>
      <p:sp>
        <p:nvSpPr>
          <p:cNvPr id="3" name="Content Placeholder 2">
            <a:extLst>
              <a:ext uri="{FF2B5EF4-FFF2-40B4-BE49-F238E27FC236}">
                <a16:creationId xmlns:a16="http://schemas.microsoft.com/office/drawing/2014/main" id="{F277E3AA-686E-8AE4-08BD-51869DB9C425}"/>
              </a:ext>
            </a:extLst>
          </p:cNvPr>
          <p:cNvSpPr>
            <a:spLocks noGrp="1"/>
          </p:cNvSpPr>
          <p:nvPr>
            <p:ph idx="1"/>
          </p:nvPr>
        </p:nvSpPr>
        <p:spPr>
          <a:xfrm>
            <a:off x="1371600" y="1638299"/>
            <a:ext cx="9601200" cy="4750925"/>
          </a:xfrm>
        </p:spPr>
        <p:txBody>
          <a:bodyPr/>
          <a:lstStyle/>
          <a:p>
            <a:r>
              <a:rPr lang="en-US" sz="2400" dirty="0"/>
              <a:t>IPTAT is</a:t>
            </a:r>
          </a:p>
          <a:p>
            <a:pPr lvl="1"/>
            <a:r>
              <a:rPr lang="en-US" sz="2400" dirty="0"/>
              <a:t>Sustainable:  now in its 3</a:t>
            </a:r>
            <a:r>
              <a:rPr lang="en-US" sz="2400" baseline="30000" dirty="0"/>
              <a:t>rd</a:t>
            </a:r>
            <a:r>
              <a:rPr lang="en-US" sz="2400" dirty="0"/>
              <a:t> decade of existence 24x7x365</a:t>
            </a:r>
          </a:p>
          <a:p>
            <a:pPr lvl="1"/>
            <a:r>
              <a:rPr lang="en-US" sz="2400" dirty="0"/>
              <a:t>Effective:  Millions of students have learned to recognize plagiarism and pass Certification Tests</a:t>
            </a:r>
          </a:p>
          <a:p>
            <a:pPr lvl="1"/>
            <a:r>
              <a:rPr lang="en-US" sz="2400" dirty="0"/>
              <a:t>Interoperable:  works on almost any device (desktops, laptops, tablets, smartphones)</a:t>
            </a:r>
          </a:p>
          <a:p>
            <a:pPr lvl="1"/>
            <a:r>
              <a:rPr lang="en-US" sz="2400" dirty="0"/>
              <a:t>Economical:  requires minimal maintenance most of the time</a:t>
            </a:r>
          </a:p>
          <a:p>
            <a:pPr lvl="1"/>
            <a:r>
              <a:rPr lang="en-US" sz="2400" dirty="0"/>
              <a:t>Flexible:  can be used as part of a course much like textbooks or other learning objects; or it can be used stand-alone</a:t>
            </a:r>
          </a:p>
          <a:p>
            <a:r>
              <a:rPr lang="en-US" sz="2400" dirty="0"/>
              <a:t>Does it really matter whether IPTAT conforms to a narrow conception of MOOCs?</a:t>
            </a:r>
          </a:p>
          <a:p>
            <a:pPr lvl="1"/>
            <a:endParaRPr lang="en-US" dirty="0"/>
          </a:p>
        </p:txBody>
      </p:sp>
      <p:sp>
        <p:nvSpPr>
          <p:cNvPr id="4" name="Footer Placeholder 3">
            <a:extLst>
              <a:ext uri="{FF2B5EF4-FFF2-40B4-BE49-F238E27FC236}">
                <a16:creationId xmlns:a16="http://schemas.microsoft.com/office/drawing/2014/main" id="{58491487-7C00-CD48-3512-E97414ED1F66}"/>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257574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D6EE8-173D-514D-8428-090FB3E491BF}"/>
              </a:ext>
            </a:extLst>
          </p:cNvPr>
          <p:cNvSpPr>
            <a:spLocks noGrp="1"/>
          </p:cNvSpPr>
          <p:nvPr>
            <p:ph type="title"/>
          </p:nvPr>
        </p:nvSpPr>
        <p:spPr>
          <a:xfrm>
            <a:off x="1116770" y="297180"/>
            <a:ext cx="9601200" cy="1485900"/>
          </a:xfrm>
        </p:spPr>
        <p:txBody>
          <a:bodyPr/>
          <a:lstStyle/>
          <a:p>
            <a:r>
              <a:rPr lang="en-US" dirty="0"/>
              <a:t>References</a:t>
            </a:r>
          </a:p>
        </p:txBody>
      </p:sp>
      <p:sp>
        <p:nvSpPr>
          <p:cNvPr id="3" name="Content Placeholder 2">
            <a:extLst>
              <a:ext uri="{FF2B5EF4-FFF2-40B4-BE49-F238E27FC236}">
                <a16:creationId xmlns:a16="http://schemas.microsoft.com/office/drawing/2014/main" id="{E014F2B2-9CC6-D34E-9783-91E37B10AD4E}"/>
              </a:ext>
            </a:extLst>
          </p:cNvPr>
          <p:cNvSpPr>
            <a:spLocks noGrp="1"/>
          </p:cNvSpPr>
          <p:nvPr>
            <p:ph idx="1"/>
          </p:nvPr>
        </p:nvSpPr>
        <p:spPr>
          <a:xfrm>
            <a:off x="1131570" y="1040130"/>
            <a:ext cx="10081260" cy="5448300"/>
          </a:xfrm>
        </p:spPr>
        <p:txBody>
          <a:bodyPr>
            <a:noAutofit/>
          </a:bodyPr>
          <a:lstStyle/>
          <a:p>
            <a:pPr marL="0" indent="0">
              <a:buNone/>
            </a:pPr>
            <a:r>
              <a:rPr lang="en-US" dirty="0"/>
              <a:t>Frick, T. W. &amp; Dagli, C. (2016).  MOOCs for research: The case of the Indiana University plagiarism tutorials and tests. </a:t>
            </a:r>
            <a:r>
              <a:rPr lang="en-US" i="1" dirty="0"/>
              <a:t>Technology, Knowledge and Learning</a:t>
            </a:r>
            <a:r>
              <a:rPr lang="en-US" dirty="0"/>
              <a:t>, </a:t>
            </a:r>
            <a:r>
              <a:rPr lang="en-US" i="1" dirty="0"/>
              <a:t>21</a:t>
            </a:r>
            <a:r>
              <a:rPr lang="en-US" dirty="0"/>
              <a:t>(2), 255-276.   </a:t>
            </a:r>
            <a:r>
              <a:rPr lang="en-US" dirty="0">
                <a:hlinkClick r:id="rId2"/>
              </a:rPr>
              <a:t>https://</a:t>
            </a:r>
            <a:r>
              <a:rPr lang="en-US" dirty="0" err="1">
                <a:hlinkClick r:id="rId2"/>
              </a:rPr>
              <a:t>rdcu.be</a:t>
            </a:r>
            <a:r>
              <a:rPr lang="en-US" dirty="0">
                <a:hlinkClick r:id="rId2"/>
              </a:rPr>
              <a:t>/</a:t>
            </a:r>
            <a:r>
              <a:rPr lang="en-US" dirty="0" err="1">
                <a:hlinkClick r:id="rId2"/>
              </a:rPr>
              <a:t>mEvf</a:t>
            </a:r>
            <a:r>
              <a:rPr lang="en-US" dirty="0"/>
              <a:t>   </a:t>
            </a:r>
          </a:p>
          <a:p>
            <a:pPr marL="0" indent="0">
              <a:buNone/>
            </a:pPr>
            <a:r>
              <a:rPr lang="en-US" dirty="0"/>
              <a:t>Frick, T. W., Myers, R. D., &amp; Dagli, C. (2022). </a:t>
            </a:r>
            <a:r>
              <a:rPr lang="en-US" dirty="0">
                <a:hlinkClick r:id="rId3"/>
              </a:rPr>
              <a:t>Analysis of Patterns in Time for Evaluating First Principles of Instruction</a:t>
            </a:r>
            <a:r>
              <a:rPr lang="en-US" dirty="0"/>
              <a:t> (</a:t>
            </a:r>
            <a:r>
              <a:rPr lang="en-US" dirty="0" err="1"/>
              <a:t>SharedIt</a:t>
            </a:r>
            <a:r>
              <a:rPr lang="en-US" dirty="0"/>
              <a:t>): </a:t>
            </a:r>
            <a:r>
              <a:rPr lang="en-US" dirty="0">
                <a:hlinkClick r:id="rId4"/>
              </a:rPr>
              <a:t>https://doi.org/10.1007/s11423-021-10077-6</a:t>
            </a:r>
            <a:endParaRPr lang="en-US" dirty="0"/>
          </a:p>
          <a:p>
            <a:pPr marL="0" indent="0">
              <a:buNone/>
            </a:pPr>
            <a:r>
              <a:rPr lang="en-US" dirty="0"/>
              <a:t>Frick, T. W., Myers, R. D., Dagli, C., &amp; Barrett, A. F. (2022).  </a:t>
            </a:r>
            <a:r>
              <a:rPr lang="en-US" i="1" dirty="0"/>
              <a:t>Innovative learning analytics for evaluating instruction:  A big data roadmap to effective online learning</a:t>
            </a:r>
            <a:r>
              <a:rPr lang="en-US" dirty="0"/>
              <a:t>.  Routledge. </a:t>
            </a:r>
            <a:r>
              <a:rPr lang="en-US" dirty="0">
                <a:hlinkClick r:id="rId5"/>
              </a:rPr>
              <a:t>https://doi.org/10.4324/9781003176343</a:t>
            </a:r>
            <a:r>
              <a:rPr lang="en-US" dirty="0"/>
              <a:t> </a:t>
            </a:r>
          </a:p>
          <a:p>
            <a:pPr marL="0" indent="0">
              <a:buNone/>
            </a:pPr>
            <a:r>
              <a:rPr lang="en-US" dirty="0"/>
              <a:t>Google Analytics (2005 - present).  Wikipedia entry:  </a:t>
            </a:r>
            <a:r>
              <a:rPr lang="en-US" u="sng" dirty="0">
                <a:hlinkClick r:id="rId6"/>
              </a:rPr>
              <a:t>https://en.wikipedia.org/wiki/Google_Analytics</a:t>
            </a:r>
            <a:endParaRPr lang="en-US" dirty="0"/>
          </a:p>
          <a:p>
            <a:pPr marL="0" indent="0">
              <a:buNone/>
            </a:pPr>
            <a:r>
              <a:rPr lang="en-US" dirty="0"/>
              <a:t>Indiana University Plagiarism Tutorials and Tests (2002-present).  How to recognize plagiarism. Retrieved from  </a:t>
            </a:r>
            <a:r>
              <a:rPr lang="en-US" u="sng" dirty="0">
                <a:hlinkClick r:id="rId7"/>
              </a:rPr>
              <a:t>https://plagiarism.iu.edu</a:t>
            </a:r>
            <a:endParaRPr lang="en-US" dirty="0"/>
          </a:p>
          <a:p>
            <a:pPr marL="0" indent="0">
              <a:buNone/>
            </a:pPr>
            <a:r>
              <a:rPr lang="en-US" dirty="0"/>
              <a:t>Merrill, M. D. (2020).  </a:t>
            </a:r>
            <a:r>
              <a:rPr lang="en-US" i="1" dirty="0">
                <a:hlinkClick r:id="rId8"/>
              </a:rPr>
              <a:t>M. David Merrill’s first principles of instruction</a:t>
            </a:r>
            <a:r>
              <a:rPr lang="en-US" dirty="0"/>
              <a:t>.   Association for Educational Communications and Technology.</a:t>
            </a:r>
          </a:p>
          <a:p>
            <a:pPr marL="0" indent="0">
              <a:buNone/>
            </a:pPr>
            <a:endParaRPr lang="en-US" sz="1400" dirty="0"/>
          </a:p>
        </p:txBody>
      </p:sp>
      <p:sp>
        <p:nvSpPr>
          <p:cNvPr id="4" name="Footer Placeholder 3">
            <a:extLst>
              <a:ext uri="{FF2B5EF4-FFF2-40B4-BE49-F238E27FC236}">
                <a16:creationId xmlns:a16="http://schemas.microsoft.com/office/drawing/2014/main" id="{8A97E78C-7759-A274-D955-F324116600C7}"/>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1361867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50DD6-FF22-4E4A-8148-EF6FBC2CE75A}"/>
              </a:ext>
            </a:extLst>
          </p:cNvPr>
          <p:cNvSpPr>
            <a:spLocks noGrp="1"/>
          </p:cNvSpPr>
          <p:nvPr>
            <p:ph type="title"/>
          </p:nvPr>
        </p:nvSpPr>
        <p:spPr>
          <a:xfrm>
            <a:off x="1371600" y="311048"/>
            <a:ext cx="9601200" cy="1763219"/>
          </a:xfrm>
        </p:spPr>
        <p:txBody>
          <a:bodyPr>
            <a:normAutofit/>
          </a:bodyPr>
          <a:lstStyle/>
          <a:p>
            <a:r>
              <a:rPr lang="en-US" dirty="0"/>
              <a:t>Links for the Indiana University Plagiarism Tutorial and Tests (IPTAT)</a:t>
            </a:r>
          </a:p>
        </p:txBody>
      </p:sp>
      <p:sp>
        <p:nvSpPr>
          <p:cNvPr id="3" name="Content Placeholder 2">
            <a:extLst>
              <a:ext uri="{FF2B5EF4-FFF2-40B4-BE49-F238E27FC236}">
                <a16:creationId xmlns:a16="http://schemas.microsoft.com/office/drawing/2014/main" id="{4BD707C9-C827-3240-BC2D-FF0668616421}"/>
              </a:ext>
            </a:extLst>
          </p:cNvPr>
          <p:cNvSpPr>
            <a:spLocks noGrp="1"/>
          </p:cNvSpPr>
          <p:nvPr>
            <p:ph idx="1"/>
          </p:nvPr>
        </p:nvSpPr>
        <p:spPr>
          <a:xfrm>
            <a:off x="1371599" y="1867779"/>
            <a:ext cx="10575561" cy="4474564"/>
          </a:xfrm>
        </p:spPr>
        <p:txBody>
          <a:bodyPr>
            <a:normAutofit/>
          </a:bodyPr>
          <a:lstStyle/>
          <a:p>
            <a:pPr marL="0" indent="0">
              <a:buNone/>
            </a:pPr>
            <a:r>
              <a:rPr lang="en-US" sz="3200" dirty="0"/>
              <a:t>To see IPTAT for yourself:</a:t>
            </a:r>
          </a:p>
          <a:p>
            <a:pPr marL="530352" lvl="1" indent="0">
              <a:buNone/>
            </a:pPr>
            <a:r>
              <a:rPr lang="en-US" sz="3200" dirty="0">
                <a:hlinkClick r:id="rId2"/>
              </a:rPr>
              <a:t>https://plagiarism.iu.edu</a:t>
            </a:r>
            <a:endParaRPr lang="en-US" sz="3200" dirty="0"/>
          </a:p>
          <a:p>
            <a:pPr marL="0" indent="0">
              <a:buNone/>
            </a:pPr>
            <a:r>
              <a:rPr lang="en-US" sz="3200" dirty="0"/>
              <a:t>Slides of this presentation (PDF)</a:t>
            </a:r>
          </a:p>
          <a:p>
            <a:pPr marL="530352" lvl="1" indent="0">
              <a:buNone/>
            </a:pPr>
            <a:r>
              <a:rPr lang="en-US" sz="3200" i="1" dirty="0">
                <a:hlinkClick r:id="rId3"/>
              </a:rPr>
              <a:t>https://</a:t>
            </a:r>
            <a:r>
              <a:rPr lang="en-US" sz="3200" dirty="0">
                <a:hlinkClick r:id="rId3"/>
              </a:rPr>
              <a:t>plagiarism</a:t>
            </a:r>
            <a:r>
              <a:rPr lang="en-US" sz="3200" i="1" dirty="0">
                <a:hlinkClick r:id="rId3"/>
              </a:rPr>
              <a:t>.iu.edu/apt/IPTATturns20yearsOld.pdf</a:t>
            </a:r>
            <a:endParaRPr lang="en-US" sz="3200" i="1" dirty="0"/>
          </a:p>
          <a:p>
            <a:pPr marL="0" indent="0">
              <a:buNone/>
            </a:pPr>
            <a:r>
              <a:rPr lang="en-US" sz="3200" dirty="0"/>
              <a:t>Link to recording of this presentation</a:t>
            </a:r>
          </a:p>
          <a:p>
            <a:pPr marL="530352" lvl="1" indent="0">
              <a:buNone/>
            </a:pPr>
            <a:r>
              <a:rPr lang="en-US" sz="3200" dirty="0">
                <a:hlinkClick r:id="rId4"/>
              </a:rPr>
              <a:t>https://mapsat.iu.edu</a:t>
            </a:r>
            <a:endParaRPr lang="en-US" sz="3200" dirty="0"/>
          </a:p>
          <a:p>
            <a:pPr marL="0" indent="0">
              <a:buNone/>
            </a:pPr>
            <a:endParaRPr lang="en-US" sz="3200" i="1" dirty="0"/>
          </a:p>
        </p:txBody>
      </p:sp>
      <p:sp>
        <p:nvSpPr>
          <p:cNvPr id="4" name="Footer Placeholder 3">
            <a:extLst>
              <a:ext uri="{FF2B5EF4-FFF2-40B4-BE49-F238E27FC236}">
                <a16:creationId xmlns:a16="http://schemas.microsoft.com/office/drawing/2014/main" id="{49779708-FD64-91BC-4884-DDCA67A345DC}"/>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829848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50F96-3816-C421-E68C-47E40DA4EA9C}"/>
              </a:ext>
            </a:extLst>
          </p:cNvPr>
          <p:cNvSpPr>
            <a:spLocks noGrp="1"/>
          </p:cNvSpPr>
          <p:nvPr>
            <p:ph type="title"/>
          </p:nvPr>
        </p:nvSpPr>
        <p:spPr/>
        <p:txBody>
          <a:bodyPr>
            <a:normAutofit/>
          </a:bodyPr>
          <a:lstStyle/>
          <a:p>
            <a:r>
              <a:rPr lang="en-US" sz="6000" dirty="0"/>
              <a:t>TECHNOLOGY EMPOWERs TEACHING AND LEARNING</a:t>
            </a:r>
          </a:p>
        </p:txBody>
      </p:sp>
      <p:sp>
        <p:nvSpPr>
          <p:cNvPr id="3" name="Text Placeholder 2">
            <a:extLst>
              <a:ext uri="{FF2B5EF4-FFF2-40B4-BE49-F238E27FC236}">
                <a16:creationId xmlns:a16="http://schemas.microsoft.com/office/drawing/2014/main" id="{3AE358F9-FFEB-0A9A-9619-D21824E303B9}"/>
              </a:ext>
            </a:extLst>
          </p:cNvPr>
          <p:cNvSpPr>
            <a:spLocks noGrp="1"/>
          </p:cNvSpPr>
          <p:nvPr>
            <p:ph type="body" idx="1"/>
          </p:nvPr>
        </p:nvSpPr>
        <p:spPr/>
        <p:txBody>
          <a:bodyPr>
            <a:normAutofit fontScale="92500" lnSpcReduction="10000"/>
          </a:bodyPr>
          <a:lstStyle/>
          <a:p>
            <a:r>
              <a:rPr lang="en-US" dirty="0"/>
              <a:t>From teaching classes to IST students</a:t>
            </a:r>
          </a:p>
          <a:p>
            <a:r>
              <a:rPr lang="en-US" dirty="0"/>
              <a:t>to</a:t>
            </a:r>
          </a:p>
          <a:p>
            <a:r>
              <a:rPr lang="en-US" dirty="0"/>
              <a:t>teaching the world </a:t>
            </a:r>
            <a:r>
              <a:rPr lang="en-US" i="1" dirty="0"/>
              <a:t>How to Recognize Plagiarism</a:t>
            </a:r>
          </a:p>
        </p:txBody>
      </p:sp>
      <p:sp>
        <p:nvSpPr>
          <p:cNvPr id="4" name="Footer Placeholder 3">
            <a:extLst>
              <a:ext uri="{FF2B5EF4-FFF2-40B4-BE49-F238E27FC236}">
                <a16:creationId xmlns:a16="http://schemas.microsoft.com/office/drawing/2014/main" id="{EC66466E-7BF9-1370-3C0C-0C8B7FCFF863}"/>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1256107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CB44-9DD6-22D4-35C6-332F79BC0D67}"/>
              </a:ext>
            </a:extLst>
          </p:cNvPr>
          <p:cNvSpPr>
            <a:spLocks noGrp="1"/>
          </p:cNvSpPr>
          <p:nvPr>
            <p:ph type="title"/>
          </p:nvPr>
        </p:nvSpPr>
        <p:spPr/>
        <p:txBody>
          <a:bodyPr/>
          <a:lstStyle/>
          <a:p>
            <a:r>
              <a:rPr lang="en-US" dirty="0"/>
              <a:t>Then:  2002</a:t>
            </a:r>
          </a:p>
        </p:txBody>
      </p:sp>
      <p:sp>
        <p:nvSpPr>
          <p:cNvPr id="3" name="Content Placeholder 2">
            <a:extLst>
              <a:ext uri="{FF2B5EF4-FFF2-40B4-BE49-F238E27FC236}">
                <a16:creationId xmlns:a16="http://schemas.microsoft.com/office/drawing/2014/main" id="{B7AFF395-C224-22F5-C609-D02126649FF0}"/>
              </a:ext>
            </a:extLst>
          </p:cNvPr>
          <p:cNvSpPr>
            <a:spLocks noGrp="1"/>
          </p:cNvSpPr>
          <p:nvPr>
            <p:ph idx="1"/>
          </p:nvPr>
        </p:nvSpPr>
        <p:spPr>
          <a:xfrm>
            <a:off x="1371600" y="1435261"/>
            <a:ext cx="9601200" cy="5127585"/>
          </a:xfrm>
        </p:spPr>
        <p:txBody>
          <a:bodyPr>
            <a:normAutofit/>
          </a:bodyPr>
          <a:lstStyle/>
          <a:p>
            <a:r>
              <a:rPr lang="en-US" dirty="0"/>
              <a:t>As a professor at Indiana University (IU), I taught approximately 100 graduate students per year in Instructional Systems Technology (IST), mostly face-to-face and occasionally online</a:t>
            </a:r>
          </a:p>
          <a:p>
            <a:r>
              <a:rPr lang="en-US" dirty="0"/>
              <a:t>In 2002, I led a small team of IST students in my advanced production class to design and develop the initial tutorial and test:  How to Recognize Plagiarism</a:t>
            </a:r>
          </a:p>
          <a:p>
            <a:r>
              <a:rPr lang="en-US" dirty="0"/>
              <a:t>At new IST student orientations, we told them:</a:t>
            </a:r>
          </a:p>
          <a:p>
            <a:pPr marL="987552" lvl="2" indent="0">
              <a:buNone/>
            </a:pPr>
            <a:r>
              <a:rPr lang="en-US" b="0" i="0" dirty="0">
                <a:solidFill>
                  <a:srgbClr val="000000"/>
                </a:solidFill>
                <a:effectLst/>
              </a:rPr>
              <a:t>We do not tolerate plagiarism; and we will not accept ignorance as an excuse. Do the instruction and test on your own time. Meet with your advisor if you need extra help. Hand in your signed Certificate to the department office, so we have it on file.</a:t>
            </a:r>
            <a:endParaRPr lang="en-US" dirty="0"/>
          </a:p>
          <a:p>
            <a:r>
              <a:rPr lang="en-US" b="0" i="0" dirty="0">
                <a:solidFill>
                  <a:srgbClr val="000000"/>
                </a:solidFill>
                <a:effectLst/>
              </a:rPr>
              <a:t>That's </a:t>
            </a:r>
            <a:r>
              <a:rPr lang="en-US" b="0" i="0" u="none" strike="noStrike" dirty="0">
                <a:solidFill>
                  <a:srgbClr val="990000"/>
                </a:solidFill>
                <a:effectLst/>
                <a:hlinkClick r:id="rId2"/>
              </a:rPr>
              <a:t>how this all got started in 2002, over 20 years ago</a:t>
            </a:r>
            <a:endParaRPr lang="en-US" b="0" i="0" dirty="0">
              <a:solidFill>
                <a:srgbClr val="000000"/>
              </a:solidFill>
              <a:effectLst/>
            </a:endParaRPr>
          </a:p>
          <a:p>
            <a:r>
              <a:rPr lang="en-US" dirty="0">
                <a:solidFill>
                  <a:srgbClr val="000000"/>
                </a:solidFill>
              </a:rPr>
              <a:t>In following years, other instructors in colleges and high schools found our online tutorial and test to be useful and adopted it for students in their classes</a:t>
            </a:r>
          </a:p>
          <a:p>
            <a:r>
              <a:rPr lang="en-US" dirty="0">
                <a:ea typeface="Calibri" panose="020F0502020204030204" pitchFamily="34" charset="0"/>
                <a:cs typeface="Times New Roman" panose="02020603050405020304" pitchFamily="18" charset="0"/>
              </a:rPr>
              <a:t>I had lots of help from IST graduate students to redesign and further develop IPTAT, especially from 2012 through 2016</a:t>
            </a:r>
            <a:endParaRPr lang="en-US" dirty="0"/>
          </a:p>
        </p:txBody>
      </p:sp>
      <p:sp>
        <p:nvSpPr>
          <p:cNvPr id="4" name="Footer Placeholder 3">
            <a:extLst>
              <a:ext uri="{FF2B5EF4-FFF2-40B4-BE49-F238E27FC236}">
                <a16:creationId xmlns:a16="http://schemas.microsoft.com/office/drawing/2014/main" id="{7D74704D-5C60-FF60-2042-9F671A0D80D3}"/>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100902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B6755-C105-D197-F311-D4EAB87928AA}"/>
              </a:ext>
            </a:extLst>
          </p:cNvPr>
          <p:cNvSpPr>
            <a:spLocks noGrp="1"/>
          </p:cNvSpPr>
          <p:nvPr>
            <p:ph type="title"/>
          </p:nvPr>
        </p:nvSpPr>
        <p:spPr/>
        <p:txBody>
          <a:bodyPr/>
          <a:lstStyle/>
          <a:p>
            <a:r>
              <a:rPr lang="en-US" dirty="0"/>
              <a:t>Now:  through Oct. 27, 2022</a:t>
            </a:r>
          </a:p>
        </p:txBody>
      </p:sp>
      <p:sp>
        <p:nvSpPr>
          <p:cNvPr id="3" name="Content Placeholder 2">
            <a:extLst>
              <a:ext uri="{FF2B5EF4-FFF2-40B4-BE49-F238E27FC236}">
                <a16:creationId xmlns:a16="http://schemas.microsoft.com/office/drawing/2014/main" id="{0A48369E-FD4A-857D-96D1-3DF7274821DF}"/>
              </a:ext>
            </a:extLst>
          </p:cNvPr>
          <p:cNvSpPr>
            <a:spLocks noGrp="1"/>
          </p:cNvSpPr>
          <p:nvPr>
            <p:ph idx="1"/>
          </p:nvPr>
        </p:nvSpPr>
        <p:spPr>
          <a:xfrm>
            <a:off x="1295400" y="1522070"/>
            <a:ext cx="10186686" cy="5087073"/>
          </a:xfrm>
        </p:spPr>
        <p:txBody>
          <a:bodyPr>
            <a:normAutofit fontScale="62500" lnSpcReduction="20000"/>
          </a:bodyPr>
          <a:lstStyle/>
          <a:p>
            <a:r>
              <a:rPr lang="en-US" sz="3800" dirty="0"/>
              <a:t>I’ve</a:t>
            </a:r>
            <a:r>
              <a:rPr lang="en-US" sz="3400" dirty="0"/>
              <a:t> been retired as a professor since 2013, no longer paid a salary</a:t>
            </a:r>
          </a:p>
          <a:p>
            <a:r>
              <a:rPr lang="en-US" sz="3400" dirty="0"/>
              <a:t>The Indiana University Plagiarism Tutorials and Tests (IPTAT) are still available to the world, free of charge, 24x7x365</a:t>
            </a:r>
          </a:p>
          <a:p>
            <a:r>
              <a:rPr lang="en-US" sz="3400" dirty="0"/>
              <a:t>So far in 2022 (nearly 43 weeks)</a:t>
            </a:r>
          </a:p>
          <a:p>
            <a:pPr lvl="1"/>
            <a:r>
              <a:rPr lang="en-US" sz="3400" dirty="0">
                <a:effectLst/>
                <a:ea typeface="Calibri" panose="020F0502020204030204" pitchFamily="34" charset="0"/>
                <a:cs typeface="Times New Roman" panose="02020603050405020304" pitchFamily="18" charset="0"/>
              </a:rPr>
              <a:t>161,926 students have successfully registered for IPTAT (~538 students per day)</a:t>
            </a:r>
          </a:p>
          <a:p>
            <a:pPr lvl="1">
              <a:spcBef>
                <a:spcPts val="0"/>
              </a:spcBef>
              <a:spcAft>
                <a:spcPts val="0"/>
              </a:spcAft>
            </a:pPr>
            <a:r>
              <a:rPr lang="en-US" sz="3400" dirty="0">
                <a:effectLst/>
                <a:ea typeface="Calibri" panose="020F0502020204030204" pitchFamily="34" charset="0"/>
                <a:cs typeface="Times New Roman" panose="02020603050405020304" pitchFamily="18" charset="0"/>
              </a:rPr>
              <a:t>132,861 students have passed an IPTAT Certification Test (~441 students per day)</a:t>
            </a:r>
          </a:p>
          <a:p>
            <a:pPr lvl="1">
              <a:spcBef>
                <a:spcPts val="0"/>
              </a:spcBef>
              <a:spcAft>
                <a:spcPts val="0"/>
              </a:spcAft>
            </a:pPr>
            <a:endParaRPr lang="en-US" sz="3400" dirty="0">
              <a:effectLst/>
              <a:ea typeface="Calibri" panose="020F0502020204030204" pitchFamily="34" charset="0"/>
              <a:cs typeface="Times New Roman" panose="02020603050405020304" pitchFamily="18" charset="0"/>
            </a:endParaRPr>
          </a:p>
          <a:p>
            <a:pPr>
              <a:spcBef>
                <a:spcPts val="0"/>
              </a:spcBef>
              <a:spcAft>
                <a:spcPts val="0"/>
              </a:spcAft>
            </a:pPr>
            <a:r>
              <a:rPr lang="en-US" sz="3400" dirty="0">
                <a:effectLst/>
                <a:ea typeface="Calibri" panose="020F0502020204030204" pitchFamily="34" charset="0"/>
                <a:cs typeface="Times New Roman" panose="02020603050405020304" pitchFamily="18" charset="0"/>
              </a:rPr>
              <a:t>I manage IPTAT from home, typically spending less than an hour per day:  </a:t>
            </a:r>
          </a:p>
          <a:p>
            <a:pPr lvl="1">
              <a:spcBef>
                <a:spcPts val="0"/>
              </a:spcBef>
              <a:spcAft>
                <a:spcPts val="0"/>
              </a:spcAft>
            </a:pPr>
            <a:r>
              <a:rPr lang="en-US" sz="3400" dirty="0">
                <a:ea typeface="Calibri" panose="020F0502020204030204" pitchFamily="34" charset="0"/>
                <a:cs typeface="Times New Roman" panose="02020603050405020304" pitchFamily="18" charset="0"/>
              </a:rPr>
              <a:t>It’s just me now. </a:t>
            </a:r>
          </a:p>
          <a:p>
            <a:pPr lvl="1">
              <a:spcBef>
                <a:spcPts val="0"/>
              </a:spcBef>
              <a:spcAft>
                <a:spcPts val="0"/>
              </a:spcAft>
            </a:pPr>
            <a:r>
              <a:rPr lang="en-US" sz="3400" dirty="0">
                <a:ea typeface="Calibri" panose="020F0502020204030204" pitchFamily="34" charset="0"/>
                <a:cs typeface="Times New Roman" panose="02020603050405020304" pitchFamily="18" charset="0"/>
              </a:rPr>
              <a:t>I </a:t>
            </a:r>
            <a:r>
              <a:rPr lang="en-US" sz="3400" dirty="0">
                <a:effectLst/>
                <a:ea typeface="Calibri" panose="020F0502020204030204" pitchFamily="34" charset="0"/>
                <a:cs typeface="Times New Roman" panose="02020603050405020304" pitchFamily="18" charset="0"/>
              </a:rPr>
              <a:t>use the same Internet Service Provider as I do for watching TV and movies at home.  </a:t>
            </a:r>
          </a:p>
          <a:p>
            <a:pPr lvl="1">
              <a:spcBef>
                <a:spcPts val="0"/>
              </a:spcBef>
              <a:spcAft>
                <a:spcPts val="0"/>
              </a:spcAft>
            </a:pPr>
            <a:r>
              <a:rPr lang="en-US" sz="3400" dirty="0">
                <a:effectLst/>
                <a:ea typeface="Calibri" panose="020F0502020204030204" pitchFamily="34" charset="0"/>
                <a:cs typeface="Times New Roman" panose="02020603050405020304" pitchFamily="18" charset="0"/>
              </a:rPr>
              <a:t>My office is my armchair and a MacBook.  </a:t>
            </a:r>
          </a:p>
          <a:p>
            <a:pPr lvl="1">
              <a:spcBef>
                <a:spcPts val="0"/>
              </a:spcBef>
              <a:spcAft>
                <a:spcPts val="0"/>
              </a:spcAft>
            </a:pPr>
            <a:r>
              <a:rPr lang="en-US" sz="3400" dirty="0">
                <a:effectLst/>
                <a:ea typeface="Calibri" panose="020F0502020204030204" pitchFamily="34" charset="0"/>
                <a:cs typeface="Times New Roman" panose="02020603050405020304" pitchFamily="18" charset="0"/>
              </a:rPr>
              <a:t>IU provides the Web servers for running IPTAT.  </a:t>
            </a:r>
          </a:p>
          <a:p>
            <a:pPr lvl="1">
              <a:spcBef>
                <a:spcPts val="0"/>
              </a:spcBef>
              <a:spcAft>
                <a:spcPts val="0"/>
              </a:spcAft>
            </a:pPr>
            <a:r>
              <a:rPr lang="en-US" sz="3400" dirty="0">
                <a:effectLst/>
                <a:ea typeface="Calibri" panose="020F0502020204030204" pitchFamily="34" charset="0"/>
                <a:cs typeface="Times New Roman" panose="02020603050405020304" pitchFamily="18" charset="0"/>
              </a:rPr>
              <a:t>Google Analytics tracks IPTAT users and stores APT temporal maps in their Cloud.   IPTAT PHP scripts store student registration info and test results at IU.  </a:t>
            </a:r>
          </a:p>
          <a:p>
            <a:pPr>
              <a:spcBef>
                <a:spcPts val="0"/>
              </a:spcBef>
              <a:spcAft>
                <a:spcPts val="0"/>
              </a:spcAft>
            </a:pPr>
            <a:endParaRPr lang="en-US" sz="3400" dirty="0">
              <a:effectLst/>
              <a:ea typeface="Calibri" panose="020F0502020204030204" pitchFamily="34" charset="0"/>
              <a:cs typeface="Times New Roman" panose="02020603050405020304" pitchFamily="18" charset="0"/>
            </a:endParaRPr>
          </a:p>
          <a:p>
            <a:pPr lvl="1"/>
            <a:endParaRPr lang="en-US" dirty="0"/>
          </a:p>
        </p:txBody>
      </p:sp>
      <p:sp>
        <p:nvSpPr>
          <p:cNvPr id="4" name="Footer Placeholder 3">
            <a:extLst>
              <a:ext uri="{FF2B5EF4-FFF2-40B4-BE49-F238E27FC236}">
                <a16:creationId xmlns:a16="http://schemas.microsoft.com/office/drawing/2014/main" id="{C93DFEA2-D0A5-5F30-788D-3A4A3B7039C3}"/>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113787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3296-C38B-633E-B224-3F8B98E49B0D}"/>
              </a:ext>
            </a:extLst>
          </p:cNvPr>
          <p:cNvSpPr>
            <a:spLocks noGrp="1"/>
          </p:cNvSpPr>
          <p:nvPr>
            <p:ph type="title"/>
          </p:nvPr>
        </p:nvSpPr>
        <p:spPr/>
        <p:txBody>
          <a:bodyPr/>
          <a:lstStyle/>
          <a:p>
            <a:r>
              <a:rPr lang="en-US" dirty="0"/>
              <a:t>Major Milestones:  Indiana University Plagiarism Tutorials and Tests (IPTAT)</a:t>
            </a:r>
          </a:p>
        </p:txBody>
      </p:sp>
      <p:graphicFrame>
        <p:nvGraphicFramePr>
          <p:cNvPr id="4" name="Table 4">
            <a:extLst>
              <a:ext uri="{FF2B5EF4-FFF2-40B4-BE49-F238E27FC236}">
                <a16:creationId xmlns:a16="http://schemas.microsoft.com/office/drawing/2014/main" id="{D20954B0-CDAE-D614-2224-CD07B4F98662}"/>
              </a:ext>
            </a:extLst>
          </p:cNvPr>
          <p:cNvGraphicFramePr>
            <a:graphicFrameLocks noGrp="1"/>
          </p:cNvGraphicFramePr>
          <p:nvPr>
            <p:extLst>
              <p:ext uri="{D42A27DB-BD31-4B8C-83A1-F6EECF244321}">
                <p14:modId xmlns:p14="http://schemas.microsoft.com/office/powerpoint/2010/main" val="3682065338"/>
              </p:ext>
            </p:extLst>
          </p:nvPr>
        </p:nvGraphicFramePr>
        <p:xfrm>
          <a:off x="1371599" y="2070420"/>
          <a:ext cx="10029463" cy="4553988"/>
        </p:xfrm>
        <a:graphic>
          <a:graphicData uri="http://schemas.openxmlformats.org/drawingml/2006/table">
            <a:tbl>
              <a:tblPr firstRow="1" bandRow="1">
                <a:tableStyleId>{5C22544A-7EE6-4342-B048-85BDC9FD1C3A}</a:tableStyleId>
              </a:tblPr>
              <a:tblGrid>
                <a:gridCol w="1506008">
                  <a:extLst>
                    <a:ext uri="{9D8B030D-6E8A-4147-A177-3AD203B41FA5}">
                      <a16:colId xmlns:a16="http://schemas.microsoft.com/office/drawing/2014/main" val="30967073"/>
                    </a:ext>
                  </a:extLst>
                </a:gridCol>
                <a:gridCol w="8523455">
                  <a:extLst>
                    <a:ext uri="{9D8B030D-6E8A-4147-A177-3AD203B41FA5}">
                      <a16:colId xmlns:a16="http://schemas.microsoft.com/office/drawing/2014/main" val="275818324"/>
                    </a:ext>
                  </a:extLst>
                </a:gridCol>
              </a:tblGrid>
              <a:tr h="545638">
                <a:tc>
                  <a:txBody>
                    <a:bodyPr/>
                    <a:lstStyle/>
                    <a:p>
                      <a:pPr algn="r"/>
                      <a:r>
                        <a:rPr lang="en-US" dirty="0"/>
                        <a:t>Years</a:t>
                      </a:r>
                    </a:p>
                  </a:txBody>
                  <a:tcPr/>
                </a:tc>
                <a:tc>
                  <a:txBody>
                    <a:bodyPr/>
                    <a:lstStyle/>
                    <a:p>
                      <a:pPr algn="ctr"/>
                      <a:r>
                        <a:rPr lang="en-US" dirty="0"/>
                        <a:t>Events</a:t>
                      </a:r>
                    </a:p>
                  </a:txBody>
                  <a:tcPr/>
                </a:tc>
                <a:extLst>
                  <a:ext uri="{0D108BD9-81ED-4DB2-BD59-A6C34878D82A}">
                    <a16:rowId xmlns:a16="http://schemas.microsoft.com/office/drawing/2014/main" val="2695044194"/>
                  </a:ext>
                </a:extLst>
              </a:tr>
              <a:tr h="545638">
                <a:tc>
                  <a:txBody>
                    <a:bodyPr/>
                    <a:lstStyle/>
                    <a:p>
                      <a:pPr algn="r"/>
                      <a:r>
                        <a:rPr lang="en-US" dirty="0"/>
                        <a:t>2002</a:t>
                      </a:r>
                    </a:p>
                  </a:txBody>
                  <a:tcPr/>
                </a:tc>
                <a:tc>
                  <a:txBody>
                    <a:bodyPr/>
                    <a:lstStyle/>
                    <a:p>
                      <a:r>
                        <a:rPr lang="en-US" dirty="0"/>
                        <a:t>Legacy tutorial and test launched for students in Instructional Systems Technology</a:t>
                      </a:r>
                    </a:p>
                  </a:txBody>
                  <a:tcPr/>
                </a:tc>
                <a:extLst>
                  <a:ext uri="{0D108BD9-81ED-4DB2-BD59-A6C34878D82A}">
                    <a16:rowId xmlns:a16="http://schemas.microsoft.com/office/drawing/2014/main" val="189693971"/>
                  </a:ext>
                </a:extLst>
              </a:tr>
              <a:tr h="545638">
                <a:tc>
                  <a:txBody>
                    <a:bodyPr/>
                    <a:lstStyle/>
                    <a:p>
                      <a:pPr algn="r"/>
                      <a:r>
                        <a:rPr lang="en-US" dirty="0"/>
                        <a:t>2003-12</a:t>
                      </a:r>
                    </a:p>
                  </a:txBody>
                  <a:tcPr/>
                </a:tc>
                <a:tc>
                  <a:txBody>
                    <a:bodyPr/>
                    <a:lstStyle/>
                    <a:p>
                      <a:r>
                        <a:rPr lang="en-US" dirty="0"/>
                        <a:t>Legacy tutorial and test adopted worldwide, used by millions of students</a:t>
                      </a:r>
                    </a:p>
                  </a:txBody>
                  <a:tcPr/>
                </a:tc>
                <a:extLst>
                  <a:ext uri="{0D108BD9-81ED-4DB2-BD59-A6C34878D82A}">
                    <a16:rowId xmlns:a16="http://schemas.microsoft.com/office/drawing/2014/main" val="1091181857"/>
                  </a:ext>
                </a:extLst>
              </a:tr>
              <a:tr h="545638">
                <a:tc>
                  <a:txBody>
                    <a:bodyPr/>
                    <a:lstStyle/>
                    <a:p>
                      <a:pPr algn="r"/>
                      <a:r>
                        <a:rPr lang="en-US" dirty="0"/>
                        <a:t>2013-14</a:t>
                      </a:r>
                    </a:p>
                  </a:txBody>
                  <a:tcPr/>
                </a:tc>
                <a:tc>
                  <a:txBody>
                    <a:bodyPr/>
                    <a:lstStyle/>
                    <a:p>
                      <a:r>
                        <a:rPr lang="en-US" dirty="0"/>
                        <a:t>Widespread cheating reported on 10-item Certification Test (CT).  Large item pools newly developed resulting in trillions of randomized, unique 10-item CTs.</a:t>
                      </a:r>
                    </a:p>
                  </a:txBody>
                  <a:tcPr/>
                </a:tc>
                <a:extLst>
                  <a:ext uri="{0D108BD9-81ED-4DB2-BD59-A6C34878D82A}">
                    <a16:rowId xmlns:a16="http://schemas.microsoft.com/office/drawing/2014/main" val="4150264727"/>
                  </a:ext>
                </a:extLst>
              </a:tr>
              <a:tr h="545638">
                <a:tc>
                  <a:txBody>
                    <a:bodyPr/>
                    <a:lstStyle/>
                    <a:p>
                      <a:pPr algn="r"/>
                      <a:r>
                        <a:rPr lang="en-US" dirty="0"/>
                        <a:t>2015</a:t>
                      </a:r>
                    </a:p>
                  </a:txBody>
                  <a:tcPr/>
                </a:tc>
                <a:tc>
                  <a:txBody>
                    <a:bodyPr/>
                    <a:lstStyle/>
                    <a:p>
                      <a:r>
                        <a:rPr lang="en-US" dirty="0"/>
                        <a:t>Major redesign of IPTAT using Merrill’s First Principles of Instruction</a:t>
                      </a:r>
                    </a:p>
                  </a:txBody>
                  <a:tcPr/>
                </a:tc>
                <a:extLst>
                  <a:ext uri="{0D108BD9-81ED-4DB2-BD59-A6C34878D82A}">
                    <a16:rowId xmlns:a16="http://schemas.microsoft.com/office/drawing/2014/main" val="3357829364"/>
                  </a:ext>
                </a:extLst>
              </a:tr>
              <a:tr h="545638">
                <a:tc>
                  <a:txBody>
                    <a:bodyPr/>
                    <a:lstStyle/>
                    <a:p>
                      <a:pPr algn="r"/>
                      <a:r>
                        <a:rPr lang="en-US" dirty="0"/>
                        <a:t>2016</a:t>
                      </a:r>
                    </a:p>
                  </a:txBody>
                  <a:tcPr/>
                </a:tc>
                <a:tc>
                  <a:txBody>
                    <a:bodyPr/>
                    <a:lstStyle/>
                    <a:p>
                      <a:r>
                        <a:rPr lang="en-US" dirty="0"/>
                        <a:t>Newly designed IPTAT launched on Jan. 2.  Instructional-design research via IPTAT with MOO-TALQ survey.</a:t>
                      </a:r>
                    </a:p>
                  </a:txBody>
                  <a:tcPr/>
                </a:tc>
                <a:extLst>
                  <a:ext uri="{0D108BD9-81ED-4DB2-BD59-A6C34878D82A}">
                    <a16:rowId xmlns:a16="http://schemas.microsoft.com/office/drawing/2014/main" val="3369629829"/>
                  </a:ext>
                </a:extLst>
              </a:tr>
              <a:tr h="545638">
                <a:tc>
                  <a:txBody>
                    <a:bodyPr/>
                    <a:lstStyle/>
                    <a:p>
                      <a:pPr algn="r"/>
                      <a:r>
                        <a:rPr lang="en-US" dirty="0"/>
                        <a:t>2019-20</a:t>
                      </a:r>
                    </a:p>
                  </a:txBody>
                  <a:tcPr/>
                </a:tc>
                <a:tc>
                  <a:txBody>
                    <a:bodyPr/>
                    <a:lstStyle/>
                    <a:p>
                      <a:r>
                        <a:rPr lang="en-US" dirty="0"/>
                        <a:t>Instructional-design research via IPTAT and Google’s Universal Analytics</a:t>
                      </a:r>
                    </a:p>
                  </a:txBody>
                  <a:tcPr/>
                </a:tc>
                <a:extLst>
                  <a:ext uri="{0D108BD9-81ED-4DB2-BD59-A6C34878D82A}">
                    <a16:rowId xmlns:a16="http://schemas.microsoft.com/office/drawing/2014/main" val="3394657447"/>
                  </a:ext>
                </a:extLst>
              </a:tr>
              <a:tr h="545638">
                <a:tc>
                  <a:txBody>
                    <a:bodyPr/>
                    <a:lstStyle/>
                    <a:p>
                      <a:pPr algn="r"/>
                      <a:r>
                        <a:rPr lang="en-US" dirty="0"/>
                        <a:t>2021-22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Instructional-design research via IPTAT and Google Analytics 4</a:t>
                      </a:r>
                    </a:p>
                  </a:txBody>
                  <a:tcPr/>
                </a:tc>
                <a:extLst>
                  <a:ext uri="{0D108BD9-81ED-4DB2-BD59-A6C34878D82A}">
                    <a16:rowId xmlns:a16="http://schemas.microsoft.com/office/drawing/2014/main" val="1065722261"/>
                  </a:ext>
                </a:extLst>
              </a:tr>
            </a:tbl>
          </a:graphicData>
        </a:graphic>
      </p:graphicFrame>
      <p:sp>
        <p:nvSpPr>
          <p:cNvPr id="3" name="Footer Placeholder 2">
            <a:extLst>
              <a:ext uri="{FF2B5EF4-FFF2-40B4-BE49-F238E27FC236}">
                <a16:creationId xmlns:a16="http://schemas.microsoft.com/office/drawing/2014/main" id="{98DC55D7-E210-08C6-AA1A-3E9AF139A6A3}"/>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3906199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315104A-8D3E-718D-9DD9-67BF36ADEE79}"/>
              </a:ext>
            </a:extLst>
          </p:cNvPr>
          <p:cNvSpPr>
            <a:spLocks noGrp="1"/>
          </p:cNvSpPr>
          <p:nvPr>
            <p:ph type="ftr" sz="quarter" idx="11"/>
          </p:nvPr>
        </p:nvSpPr>
        <p:spPr/>
        <p:txBody>
          <a:bodyPr/>
          <a:lstStyle/>
          <a:p>
            <a:r>
              <a:rPr lang="en-US" dirty="0"/>
              <a:t>Go to https://</a:t>
            </a:r>
            <a:r>
              <a:rPr lang="en-US" dirty="0" err="1"/>
              <a:t>mapsat.iu.edu</a:t>
            </a:r>
            <a:r>
              <a:rPr lang="en-US" dirty="0"/>
              <a:t> for a recording of the full presentation</a:t>
            </a:r>
          </a:p>
        </p:txBody>
      </p:sp>
      <p:graphicFrame>
        <p:nvGraphicFramePr>
          <p:cNvPr id="4" name="Chart 3" descr="Bar graph of annual pageviews over 20 years">
            <a:extLst>
              <a:ext uri="{FF2B5EF4-FFF2-40B4-BE49-F238E27FC236}">
                <a16:creationId xmlns:a16="http://schemas.microsoft.com/office/drawing/2014/main" id="{D3282AAE-210E-70D0-8C17-938E4D609B27}"/>
              </a:ext>
            </a:extLst>
          </p:cNvPr>
          <p:cNvGraphicFramePr/>
          <p:nvPr>
            <p:extLst>
              <p:ext uri="{D42A27DB-BD31-4B8C-83A1-F6EECF244321}">
                <p14:modId xmlns:p14="http://schemas.microsoft.com/office/powerpoint/2010/main" val="2068500845"/>
              </p:ext>
            </p:extLst>
          </p:nvPr>
        </p:nvGraphicFramePr>
        <p:xfrm>
          <a:off x="1584960" y="995680"/>
          <a:ext cx="9502044" cy="527779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BAEE5DC0-5C86-C963-BDDC-DFDEEA85EF51}"/>
              </a:ext>
            </a:extLst>
          </p:cNvPr>
          <p:cNvSpPr txBox="1"/>
          <p:nvPr/>
        </p:nvSpPr>
        <p:spPr>
          <a:xfrm>
            <a:off x="1503680" y="284480"/>
            <a:ext cx="9877552" cy="584775"/>
          </a:xfrm>
          <a:prstGeom prst="rect">
            <a:avLst/>
          </a:prstGeom>
          <a:noFill/>
        </p:spPr>
        <p:txBody>
          <a:bodyPr wrap="square" rtlCol="0">
            <a:spAutoFit/>
          </a:bodyPr>
          <a:lstStyle/>
          <a:p>
            <a:r>
              <a:rPr lang="en-US" sz="3200" dirty="0"/>
              <a:t>IPTAT Annual Pageviews</a:t>
            </a:r>
          </a:p>
        </p:txBody>
      </p:sp>
    </p:spTree>
    <p:extLst>
      <p:ext uri="{BB962C8B-B14F-4D97-AF65-F5344CB8AC3E}">
        <p14:creationId xmlns:p14="http://schemas.microsoft.com/office/powerpoint/2010/main" val="1463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4DB51-FC7C-B0D6-02E9-6F50D76E2750}"/>
              </a:ext>
            </a:extLst>
          </p:cNvPr>
          <p:cNvSpPr>
            <a:spLocks noGrp="1"/>
          </p:cNvSpPr>
          <p:nvPr>
            <p:ph type="title"/>
          </p:nvPr>
        </p:nvSpPr>
        <p:spPr>
          <a:xfrm>
            <a:off x="1371600" y="396426"/>
            <a:ext cx="9601200" cy="1485900"/>
          </a:xfrm>
        </p:spPr>
        <p:txBody>
          <a:bodyPr/>
          <a:lstStyle/>
          <a:p>
            <a:r>
              <a:rPr lang="en-US" dirty="0"/>
              <a:t>Big Data:  From Jan. 1, 2016 through Oct. 27, 2022 (356 weeks), more than</a:t>
            </a:r>
          </a:p>
        </p:txBody>
      </p:sp>
      <p:sp>
        <p:nvSpPr>
          <p:cNvPr id="3" name="Content Placeholder 2">
            <a:extLst>
              <a:ext uri="{FF2B5EF4-FFF2-40B4-BE49-F238E27FC236}">
                <a16:creationId xmlns:a16="http://schemas.microsoft.com/office/drawing/2014/main" id="{3B90A1C7-E454-6A47-2796-C9095F6C62AA}"/>
              </a:ext>
            </a:extLst>
          </p:cNvPr>
          <p:cNvSpPr>
            <a:spLocks noGrp="1"/>
          </p:cNvSpPr>
          <p:nvPr>
            <p:ph idx="1"/>
          </p:nvPr>
        </p:nvSpPr>
        <p:spPr>
          <a:xfrm>
            <a:off x="1371600" y="2066075"/>
            <a:ext cx="10145210" cy="3581400"/>
          </a:xfrm>
        </p:spPr>
        <p:txBody>
          <a:bodyPr>
            <a:noAutofit/>
          </a:bodyPr>
          <a:lstStyle/>
          <a:p>
            <a:r>
              <a:rPr lang="en-US" sz="2800" dirty="0"/>
              <a:t>1,276,000 students have successfully registered for IPTAT</a:t>
            </a:r>
          </a:p>
          <a:p>
            <a:pPr lvl="1"/>
            <a:r>
              <a:rPr lang="en-US" sz="2800" dirty="0"/>
              <a:t>3,584 per week</a:t>
            </a:r>
          </a:p>
          <a:p>
            <a:pPr lvl="1"/>
            <a:r>
              <a:rPr lang="en-US" sz="2800" dirty="0"/>
              <a:t>512 per day</a:t>
            </a:r>
          </a:p>
          <a:p>
            <a:pPr lvl="1"/>
            <a:r>
              <a:rPr lang="en-US" sz="2800" dirty="0"/>
              <a:t>21 per hour</a:t>
            </a:r>
          </a:p>
          <a:p>
            <a:r>
              <a:rPr lang="en-US" sz="2800" dirty="0"/>
              <a:t>1,027,000 students have passed a difficult IPTAT Certification Test</a:t>
            </a:r>
          </a:p>
          <a:p>
            <a:pPr lvl="1"/>
            <a:r>
              <a:rPr lang="en-US" sz="2800" dirty="0"/>
              <a:t>2,884 per week</a:t>
            </a:r>
          </a:p>
          <a:p>
            <a:pPr lvl="1"/>
            <a:r>
              <a:rPr lang="en-US" sz="2800" dirty="0"/>
              <a:t>412 per day</a:t>
            </a:r>
          </a:p>
          <a:p>
            <a:pPr lvl="1"/>
            <a:r>
              <a:rPr lang="en-US" sz="2800" dirty="0"/>
              <a:t>17 per hour</a:t>
            </a:r>
          </a:p>
        </p:txBody>
      </p:sp>
      <p:sp>
        <p:nvSpPr>
          <p:cNvPr id="4" name="Footer Placeholder 3">
            <a:extLst>
              <a:ext uri="{FF2B5EF4-FFF2-40B4-BE49-F238E27FC236}">
                <a16:creationId xmlns:a16="http://schemas.microsoft.com/office/drawing/2014/main" id="{7019508E-FE91-6DF8-26EA-A1405DE2A4B9}"/>
              </a:ext>
            </a:extLst>
          </p:cNvPr>
          <p:cNvSpPr>
            <a:spLocks noGrp="1"/>
          </p:cNvSpPr>
          <p:nvPr>
            <p:ph type="ftr" sz="quarter" idx="11"/>
          </p:nvPr>
        </p:nvSpPr>
        <p:spPr/>
        <p:txBody>
          <a:bodyPr/>
          <a:lstStyle/>
          <a:p>
            <a:r>
              <a:rPr lang="en-US"/>
              <a:t>Go to https://mapsat.iu.edu for a recording of the full presentation</a:t>
            </a:r>
          </a:p>
        </p:txBody>
      </p:sp>
    </p:spTree>
    <p:extLst>
      <p:ext uri="{BB962C8B-B14F-4D97-AF65-F5344CB8AC3E}">
        <p14:creationId xmlns:p14="http://schemas.microsoft.com/office/powerpoint/2010/main" val="269709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16824</TotalTime>
  <Words>2770</Words>
  <Application>Microsoft Macintosh PowerPoint</Application>
  <PresentationFormat>Widescreen</PresentationFormat>
  <Paragraphs>264</Paragraphs>
  <Slides>34</Slides>
  <Notes>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Franklin Gothic Book</vt:lpstr>
      <vt:lpstr>Verdana</vt:lpstr>
      <vt:lpstr>Crop</vt:lpstr>
      <vt:lpstr>MOOC Turns 20 Years Old:  How to Recognize Plagiarism</vt:lpstr>
      <vt:lpstr>Viewers of this presentation would also benefit from complementary presentations at AECT:  </vt:lpstr>
      <vt:lpstr>Acknowledgements</vt:lpstr>
      <vt:lpstr>TECHNOLOGY EMPOWERs TEACHING AND LEARNING</vt:lpstr>
      <vt:lpstr>Then:  2002</vt:lpstr>
      <vt:lpstr>Now:  through Oct. 27, 2022</vt:lpstr>
      <vt:lpstr>Major Milestones:  Indiana University Plagiarism Tutorials and Tests (IPTAT)</vt:lpstr>
      <vt:lpstr>PowerPoint Presentation</vt:lpstr>
      <vt:lpstr>Big Data:  From Jan. 1, 2016 through Oct. 27, 2022 (356 weeks), more than</vt:lpstr>
      <vt:lpstr>We started out with online teaching and learning, and now it is providing big data for instructional-design research.</vt:lpstr>
      <vt:lpstr>Enough for now?  Learn more about How to Recognize Plagiarism at your own pace</vt:lpstr>
      <vt:lpstr>What is iptat?</vt:lpstr>
      <vt:lpstr>2016:    Redesign of Indiana University Plagiarism Tutorials and Tests (IPTAT)  using First Principles of Instruction  </vt:lpstr>
      <vt:lpstr>First Principles of Instruction (FPI) used to redesign IPTAT:  [Source:  Merrill, 2020]</vt:lpstr>
      <vt:lpstr>IPTAT Design Example:  Authentic Problems</vt:lpstr>
      <vt:lpstr>IPTAT Design Example:  Activation</vt:lpstr>
      <vt:lpstr>IPTAT Design Example:  Demonstration</vt:lpstr>
      <vt:lpstr>IPTAT Design Example:  Application  Is it:  - Word-for-word plagiarism - Paraphrasing plagiarism - Non-plagiarism?</vt:lpstr>
      <vt:lpstr>IPTAT Design Example:  Application  Feedback </vt:lpstr>
      <vt:lpstr>IPTAT Design Example:  Integration</vt:lpstr>
      <vt:lpstr>Certification Test:  Instructions</vt:lpstr>
      <vt:lpstr>Certification Test:  Feedback when passing</vt:lpstr>
      <vt:lpstr>Summary of Design by First Principles of Instruction (FPI)</vt:lpstr>
      <vt:lpstr>A new paradigm for instructional-design research</vt:lpstr>
      <vt:lpstr>Massive Open Online Learning Analytics for Instructional-Design Research</vt:lpstr>
      <vt:lpstr>New book: 2022</vt:lpstr>
      <vt:lpstr>2022:  Featured research paper in ETR&amp;D (follow-up using Google Analytics 4 to do some of APT) </vt:lpstr>
      <vt:lpstr>Latest APT Results of 131,083 Learning Journeys Using GA4 (Aug. 21 – Oct. 18, 2022) </vt:lpstr>
      <vt:lpstr>Doing Analysis of Patterns in Time with Google Analytics 4 (GA4) Segment Overlap</vt:lpstr>
      <vt:lpstr>Is IPTAT a MOOC?</vt:lpstr>
      <vt:lpstr>Is IPTAT a MOOC:  Massive Open Online Course?</vt:lpstr>
      <vt:lpstr>IPTAT has been available for 20 years</vt:lpstr>
      <vt:lpstr>References</vt:lpstr>
      <vt:lpstr>Links for the Indiana University Plagiarism Tutorial and Tests (IPTAT)</vt:lpstr>
    </vt:vector>
  </TitlesOfParts>
  <Manager/>
  <Company>Indiana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MOOC Turns 20 Years Old</dc:title>
  <dc:subject/>
  <dc:creator>Frick, Theodore W.</dc:creator>
  <cp:keywords/>
  <dc:description/>
  <cp:lastModifiedBy>Frick, Theodore W.</cp:lastModifiedBy>
  <cp:revision>241</cp:revision>
  <cp:lastPrinted>2022-05-08T12:05:40Z</cp:lastPrinted>
  <dcterms:created xsi:type="dcterms:W3CDTF">2021-10-25T11:43:24Z</dcterms:created>
  <dcterms:modified xsi:type="dcterms:W3CDTF">2023-10-26T18:57:07Z</dcterms:modified>
  <cp:category/>
</cp:coreProperties>
</file>