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1.tif"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384" r:id="rId3"/>
    <p:sldId id="385" r:id="rId4"/>
    <p:sldId id="349" r:id="rId5"/>
    <p:sldId id="356" r:id="rId6"/>
    <p:sldId id="386" r:id="rId7"/>
    <p:sldId id="358" r:id="rId8"/>
    <p:sldId id="327" r:id="rId9"/>
    <p:sldId id="328" r:id="rId10"/>
    <p:sldId id="329" r:id="rId11"/>
    <p:sldId id="331" r:id="rId12"/>
    <p:sldId id="333" r:id="rId13"/>
    <p:sldId id="344" r:id="rId14"/>
    <p:sldId id="352" r:id="rId15"/>
    <p:sldId id="353" r:id="rId16"/>
    <p:sldId id="354" r:id="rId17"/>
    <p:sldId id="334" r:id="rId18"/>
    <p:sldId id="343" r:id="rId19"/>
    <p:sldId id="347" r:id="rId20"/>
    <p:sldId id="348" r:id="rId21"/>
    <p:sldId id="335" r:id="rId22"/>
    <p:sldId id="260" r:id="rId23"/>
    <p:sldId id="350" r:id="rId24"/>
    <p:sldId id="338" r:id="rId25"/>
    <p:sldId id="301" r:id="rId26"/>
    <p:sldId id="351" r:id="rId27"/>
    <p:sldId id="314" r:id="rId28"/>
    <p:sldId id="268" r:id="rId29"/>
    <p:sldId id="341" r:id="rId30"/>
    <p:sldId id="355" r:id="rId31"/>
    <p:sldId id="316" r:id="rId32"/>
    <p:sldId id="317" r:id="rId33"/>
    <p:sldId id="321" r:id="rId34"/>
    <p:sldId id="377" r:id="rId35"/>
    <p:sldId id="383" r:id="rId36"/>
    <p:sldId id="32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4"/>
    <p:restoredTop sz="95846"/>
  </p:normalViewPr>
  <p:slideViewPr>
    <p:cSldViewPr snapToGrid="0" snapToObjects="1">
      <p:cViewPr>
        <p:scale>
          <a:sx n="81" d="100"/>
          <a:sy n="81" d="100"/>
        </p:scale>
        <p:origin x="136"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DD09C-2F6C-844C-9D25-DA806DEEAC0A}" type="datetimeFigureOut">
              <a:rPr lang="en-US" smtClean="0"/>
              <a:t>10/25/23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9154-D2BE-C84B-86BB-756353B3EA6F}" type="slidenum">
              <a:rPr lang="en-US" smtClean="0"/>
              <a:t>‹#›</a:t>
            </a:fld>
            <a:endParaRPr lang="en-US"/>
          </a:p>
        </p:txBody>
      </p:sp>
    </p:spTree>
    <p:extLst>
      <p:ext uri="{BB962C8B-B14F-4D97-AF65-F5344CB8AC3E}">
        <p14:creationId xmlns:p14="http://schemas.microsoft.com/office/powerpoint/2010/main" val="425265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2C9639C-DED0-B443-B31A-5144E18205C8}" type="datetime1">
              <a:rPr lang="en-US" smtClean="0"/>
              <a:t>10/25/23</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Go to https://mapsat.iu.edu for a recording of the full presentation</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533B836-0A4B-F443-A417-97425F81AB6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8292513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47964-FED5-6142-B742-5F2A74280547}" type="datetime1">
              <a:rPr lang="en-US" smtClean="0"/>
              <a:t>10/25/23</a:t>
            </a:fld>
            <a:endParaRPr lang="en-US"/>
          </a:p>
        </p:txBody>
      </p:sp>
      <p:sp>
        <p:nvSpPr>
          <p:cNvPr id="5" name="Footer Placeholder 4"/>
          <p:cNvSpPr>
            <a:spLocks noGrp="1"/>
          </p:cNvSpPr>
          <p:nvPr>
            <p:ph type="ftr" sz="quarter" idx="11"/>
          </p:nvPr>
        </p:nvSpPr>
        <p:spPr/>
        <p:txBody>
          <a:bodyPr/>
          <a:lstStyle/>
          <a:p>
            <a:r>
              <a:rPr lang="en-US"/>
              <a:t>Go to https://mapsat.iu.edu for a recording of the full presentation</a:t>
            </a:r>
          </a:p>
        </p:txBody>
      </p:sp>
      <p:sp>
        <p:nvSpPr>
          <p:cNvPr id="6" name="Slide Number Placeholder 5"/>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162923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884AA8-BE38-5040-B29F-A760CCF0DE92}" type="datetime1">
              <a:rPr lang="en-US" smtClean="0"/>
              <a:t>10/25/23</a:t>
            </a:fld>
            <a:endParaRPr lang="en-US"/>
          </a:p>
        </p:txBody>
      </p:sp>
      <p:sp>
        <p:nvSpPr>
          <p:cNvPr id="5" name="Footer Placeholder 4"/>
          <p:cNvSpPr>
            <a:spLocks noGrp="1"/>
          </p:cNvSpPr>
          <p:nvPr>
            <p:ph type="ftr" sz="quarter" idx="11"/>
          </p:nvPr>
        </p:nvSpPr>
        <p:spPr/>
        <p:txBody>
          <a:bodyPr/>
          <a:lstStyle/>
          <a:p>
            <a:r>
              <a:rPr lang="en-US"/>
              <a:t>Go to https://mapsat.iu.edu for a recording of the full presentation</a:t>
            </a:r>
          </a:p>
        </p:txBody>
      </p:sp>
      <p:sp>
        <p:nvSpPr>
          <p:cNvPr id="6" name="Slide Number Placeholder 5"/>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14239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7BA0B-C543-654F-ACB1-51C9D9FB649F}" type="datetime1">
              <a:rPr lang="en-US" smtClean="0"/>
              <a:t>10/25/23</a:t>
            </a:fld>
            <a:endParaRPr lang="en-US"/>
          </a:p>
        </p:txBody>
      </p:sp>
      <p:sp>
        <p:nvSpPr>
          <p:cNvPr id="5" name="Footer Placeholder 4"/>
          <p:cNvSpPr>
            <a:spLocks noGrp="1"/>
          </p:cNvSpPr>
          <p:nvPr>
            <p:ph type="ftr" sz="quarter" idx="11"/>
          </p:nvPr>
        </p:nvSpPr>
        <p:spPr/>
        <p:txBody>
          <a:bodyPr/>
          <a:lstStyle/>
          <a:p>
            <a:r>
              <a:rPr lang="en-US"/>
              <a:t>Go to https://mapsat.iu.edu for a recording of the full presentation</a:t>
            </a:r>
          </a:p>
        </p:txBody>
      </p:sp>
      <p:sp>
        <p:nvSpPr>
          <p:cNvPr id="6" name="Slide Number Placeholder 5"/>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279352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67181BF-EB85-6A43-A44F-DA11571718B8}" type="datetime1">
              <a:rPr lang="en-US" smtClean="0"/>
              <a:t>10/25/23</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Go to https://mapsat.iu.edu for a recording of the full presentation</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533B836-0A4B-F443-A417-97425F81AB6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808061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359738-3EFE-1F44-ADF5-54015DA1CE4F}" type="datetime1">
              <a:rPr lang="en-US" smtClean="0"/>
              <a:t>10/25/23</a:t>
            </a:fld>
            <a:endParaRPr lang="en-US"/>
          </a:p>
        </p:txBody>
      </p:sp>
      <p:sp>
        <p:nvSpPr>
          <p:cNvPr id="6" name="Footer Placeholder 5"/>
          <p:cNvSpPr>
            <a:spLocks noGrp="1"/>
          </p:cNvSpPr>
          <p:nvPr>
            <p:ph type="ftr" sz="quarter" idx="11"/>
          </p:nvPr>
        </p:nvSpPr>
        <p:spPr/>
        <p:txBody>
          <a:bodyPr/>
          <a:lstStyle/>
          <a:p>
            <a:r>
              <a:rPr lang="en-US"/>
              <a:t>Go to https://mapsat.iu.edu for a recording of the full presentation</a:t>
            </a:r>
          </a:p>
        </p:txBody>
      </p:sp>
      <p:sp>
        <p:nvSpPr>
          <p:cNvPr id="7" name="Slide Number Placeholder 6"/>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232654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D9AB67-E7B2-944B-92CB-C789EBD498FF}" type="datetime1">
              <a:rPr lang="en-US" smtClean="0"/>
              <a:t>10/25/23</a:t>
            </a:fld>
            <a:endParaRPr lang="en-US"/>
          </a:p>
        </p:txBody>
      </p:sp>
      <p:sp>
        <p:nvSpPr>
          <p:cNvPr id="8" name="Footer Placeholder 7"/>
          <p:cNvSpPr>
            <a:spLocks noGrp="1"/>
          </p:cNvSpPr>
          <p:nvPr>
            <p:ph type="ftr" sz="quarter" idx="11"/>
          </p:nvPr>
        </p:nvSpPr>
        <p:spPr/>
        <p:txBody>
          <a:bodyPr/>
          <a:lstStyle/>
          <a:p>
            <a:r>
              <a:rPr lang="en-US"/>
              <a:t>Go to https://mapsat.iu.edu for a recording of the full presentation</a:t>
            </a:r>
          </a:p>
        </p:txBody>
      </p:sp>
      <p:sp>
        <p:nvSpPr>
          <p:cNvPr id="9" name="Slide Number Placeholder 8"/>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37467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1ABDCA-071B-2945-8D67-FBE66E94D42F}" type="datetime1">
              <a:rPr lang="en-US" smtClean="0"/>
              <a:t>10/25/23</a:t>
            </a:fld>
            <a:endParaRPr lang="en-US"/>
          </a:p>
        </p:txBody>
      </p:sp>
      <p:sp>
        <p:nvSpPr>
          <p:cNvPr id="4" name="Footer Placeholder 3"/>
          <p:cNvSpPr>
            <a:spLocks noGrp="1"/>
          </p:cNvSpPr>
          <p:nvPr>
            <p:ph type="ftr" sz="quarter" idx="11"/>
          </p:nvPr>
        </p:nvSpPr>
        <p:spPr/>
        <p:txBody>
          <a:bodyPr/>
          <a:lstStyle/>
          <a:p>
            <a:r>
              <a:rPr lang="en-US"/>
              <a:t>Go to https://mapsat.iu.edu for a recording of the full presentation</a:t>
            </a:r>
          </a:p>
        </p:txBody>
      </p:sp>
      <p:sp>
        <p:nvSpPr>
          <p:cNvPr id="5" name="Slide Number Placeholder 4"/>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84587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99D4F-CADE-2D41-B509-0FB0BAF9404B}" type="datetime1">
              <a:rPr lang="en-US" smtClean="0"/>
              <a:t>10/25/23</a:t>
            </a:fld>
            <a:endParaRPr lang="en-US"/>
          </a:p>
        </p:txBody>
      </p:sp>
      <p:sp>
        <p:nvSpPr>
          <p:cNvPr id="3" name="Footer Placeholder 2"/>
          <p:cNvSpPr>
            <a:spLocks noGrp="1"/>
          </p:cNvSpPr>
          <p:nvPr>
            <p:ph type="ftr" sz="quarter" idx="11"/>
          </p:nvPr>
        </p:nvSpPr>
        <p:spPr/>
        <p:txBody>
          <a:bodyPr/>
          <a:lstStyle/>
          <a:p>
            <a:r>
              <a:rPr lang="en-US"/>
              <a:t>Go to https://mapsat.iu.edu for a recording of the full presentation</a:t>
            </a:r>
          </a:p>
        </p:txBody>
      </p:sp>
      <p:sp>
        <p:nvSpPr>
          <p:cNvPr id="4" name="Slide Number Placeholder 3"/>
          <p:cNvSpPr>
            <a:spLocks noGrp="1"/>
          </p:cNvSpPr>
          <p:nvPr>
            <p:ph type="sldNum" sz="quarter" idx="12"/>
          </p:nvPr>
        </p:nvSpPr>
        <p:spPr/>
        <p:txBody>
          <a:bodyPr/>
          <a:lstStyle/>
          <a:p>
            <a:fld id="{3533B836-0A4B-F443-A417-97425F81AB61}" type="slidenum">
              <a:rPr lang="en-US" smtClean="0"/>
              <a:t>‹#›</a:t>
            </a:fld>
            <a:endParaRPr lang="en-US"/>
          </a:p>
        </p:txBody>
      </p:sp>
    </p:spTree>
    <p:extLst>
      <p:ext uri="{BB962C8B-B14F-4D97-AF65-F5344CB8AC3E}">
        <p14:creationId xmlns:p14="http://schemas.microsoft.com/office/powerpoint/2010/main" val="1646775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BB9F6E-9636-9140-A9BD-A263F2DF6CD5}" type="datetime1">
              <a:rPr lang="en-US" smtClean="0"/>
              <a:t>10/25/23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Go to https://mapsat.iu.edu for a recording of the full presentation</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533B836-0A4B-F443-A417-97425F81AB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096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9538CB1-0DC5-554E-8BD0-744241033711}" type="datetime1">
              <a:rPr lang="en-US" smtClean="0"/>
              <a:t>10/25/23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Go to https://mapsat.iu.edu for a recording of the full presentation</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533B836-0A4B-F443-A417-97425F81AB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731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01516A3-05E4-A44B-A41B-2F77411B8FB7}" type="datetime1">
              <a:rPr lang="en-US" smtClean="0"/>
              <a:t>10/25/23</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Go to https://mapsat.iu.edu for a recording of the full presentation</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533B836-0A4B-F443-A417-97425F81AB6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7629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tedfrick.sitehost.i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dTbesxdLwo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en.wikipedia.org/wiki/Electrocardiography" TargetMode="External"/><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edfrick.sitehost.iu.edu/apt/altos.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edfrick.sitehost.iu.edu/apt/altos.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tedfrick.sitehost.iu.edu/ntp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edfrick.sitehost.iu.edu/ntpa/" TargetMode="External"/><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tedfrick.sitehost.iu.edu/"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edfrick.sitehost.iu.edu/apt/aerj.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aylorfrancis.com/chapters/mono/10.4324/9781003176343-3/indiana-university-plagiarism-tutorials-tests-theodore-frick-rodney-myers-cesur-dagli-andrew-barrett?context=ubx&amp;refId=c11bda9b-e2c6-41a5-91a6-c3c09de4acd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lagiarism.iu.edu/tutorials/index.html" TargetMode="External"/><Relationship Id="rId7" Type="http://schemas.openxmlformats.org/officeDocument/2006/relationships/hyperlink" Target="https://plagiarism.iu.edu/tutorials/task1/integration.html" TargetMode="External"/><Relationship Id="rId2" Type="http://schemas.openxmlformats.org/officeDocument/2006/relationships/hyperlink" Target="https://aect.org/firstprinciples.php" TargetMode="External"/><Relationship Id="rId1" Type="http://schemas.openxmlformats.org/officeDocument/2006/relationships/slideLayout" Target="../slideLayouts/slideLayout2.xml"/><Relationship Id="rId6" Type="http://schemas.openxmlformats.org/officeDocument/2006/relationships/hyperlink" Target="https://plagiarism.iu.edu/practiceTest.php?task=1&amp;item=1" TargetMode="External"/><Relationship Id="rId5" Type="http://schemas.openxmlformats.org/officeDocument/2006/relationships/hyperlink" Target="https://plagiarism.iu.edu/tutorials/task1/demonstration.html" TargetMode="External"/><Relationship Id="rId4" Type="http://schemas.openxmlformats.org/officeDocument/2006/relationships/hyperlink" Target="https://plagiarism.iu.edu/tutorials/task1/activation.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taylorfrancis.com/chapters/mono/10.4324/9781003176343-2/overview-big-study-theodore-frick-rodney-myers-cesur-dagli-andrew-barrett?context=ubx&amp;refId=e152094d-2064-4c37-aa05-394ac22d974f" TargetMode="External"/><Relationship Id="rId2" Type="http://schemas.openxmlformats.org/officeDocument/2006/relationships/hyperlink" Target="https://plagiarism.iu.edu/"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hyperlink" Target="https://www.routledge.com/Innovative-Learning-Analytics-for-Evaluating-Instruction-A-Big-Data-Roadmap/Frick-Myers-Dagli-Barrett/p/book/9781032000183"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www.routledge.com/Innovative-Learning-Analytics-for-Evaluating-Instruction-A-Big-Data-Roadmap/Frick-Myers-Dagli-Barrett/p/book/9781032000183"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Google_Analytics" TargetMode="External"/><Relationship Id="rId3" Type="http://schemas.openxmlformats.org/officeDocument/2006/relationships/hyperlink" Target="https://tedfrick.sitehost.iu.edu/apt/aerj.pdf" TargetMode="External"/><Relationship Id="rId7" Type="http://schemas.openxmlformats.org/officeDocument/2006/relationships/hyperlink" Target="https://doi.org/10.4324/9781003176343" TargetMode="External"/><Relationship Id="rId2" Type="http://schemas.openxmlformats.org/officeDocument/2006/relationships/hyperlink" Target="https://tedfrick.sitehost.iu.edu/ntpa/" TargetMode="External"/><Relationship Id="rId1" Type="http://schemas.openxmlformats.org/officeDocument/2006/relationships/slideLayout" Target="../slideLayouts/slideLayout2.xml"/><Relationship Id="rId6" Type="http://schemas.openxmlformats.org/officeDocument/2006/relationships/hyperlink" Target="https://doi.org/10.1007/s11423-021-10077-6" TargetMode="External"/><Relationship Id="rId11" Type="http://schemas.openxmlformats.org/officeDocument/2006/relationships/hyperlink" Target="https://tedfrick.sitehost.iu.edu/apt/patternMatchingToAssessGameplay.pdf" TargetMode="External"/><Relationship Id="rId5" Type="http://schemas.openxmlformats.org/officeDocument/2006/relationships/hyperlink" Target="https://rdcu.be/cEJuW" TargetMode="External"/><Relationship Id="rId10" Type="http://schemas.openxmlformats.org/officeDocument/2006/relationships/hyperlink" Target="https://aect.org/firstprinciples.php" TargetMode="External"/><Relationship Id="rId4" Type="http://schemas.openxmlformats.org/officeDocument/2006/relationships/hyperlink" Target="https://rdcu.be/mEvf" TargetMode="External"/><Relationship Id="rId9" Type="http://schemas.openxmlformats.org/officeDocument/2006/relationships/hyperlink" Target="https://plagiarism.iu.edu/"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plagiarism.iu.edu/apt/IPTATturns20yearsOld.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plagiarism.iu.edu/ap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lagiarism.iu.edu/apt/index.html" TargetMode="External"/><Relationship Id="rId2" Type="http://schemas.openxmlformats.org/officeDocument/2006/relationships/hyperlink" Target="https://plagiarism.iu.edu/apt/demo/index.html" TargetMode="External"/><Relationship Id="rId1" Type="http://schemas.openxmlformats.org/officeDocument/2006/relationships/slideLayout" Target="../slideLayouts/slideLayout2.xml"/><Relationship Id="rId5" Type="http://schemas.openxmlformats.org/officeDocument/2006/relationships/hyperlink" Target="https://mapsat.iu.edu/" TargetMode="External"/><Relationship Id="rId4" Type="http://schemas.openxmlformats.org/officeDocument/2006/relationships/hyperlink" Target="https://plagiarism.iu.edu/apt/APT_FruitfulMethod.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plagiarism.iu.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mapsat.iu.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71F05F8-4EB8-86FE-B7F7-496B775135EB}"/>
              </a:ext>
            </a:extLst>
          </p:cNvPr>
          <p:cNvSpPr>
            <a:spLocks noGrp="1"/>
          </p:cNvSpPr>
          <p:nvPr>
            <p:ph type="ftr" sz="quarter" idx="11"/>
          </p:nvPr>
        </p:nvSpPr>
        <p:spPr>
          <a:xfrm>
            <a:off x="3869709" y="6308035"/>
            <a:ext cx="3782022" cy="549965"/>
          </a:xfrm>
        </p:spPr>
        <p:txBody>
          <a:bodyPr/>
          <a:lstStyle/>
          <a:p>
            <a:r>
              <a:rPr lang="en-US" sz="1600"/>
              <a:t>Go to https://mapsat.iu.edu for a recording of the full presentation</a:t>
            </a:r>
            <a:endParaRPr lang="en-US" sz="1600" dirty="0"/>
          </a:p>
        </p:txBody>
      </p:sp>
      <p:sp>
        <p:nvSpPr>
          <p:cNvPr id="4" name="TextBox 3">
            <a:extLst>
              <a:ext uri="{FF2B5EF4-FFF2-40B4-BE49-F238E27FC236}">
                <a16:creationId xmlns:a16="http://schemas.microsoft.com/office/drawing/2014/main" id="{E58F317E-65BE-8847-8E00-60779CE02741}"/>
              </a:ext>
            </a:extLst>
          </p:cNvPr>
          <p:cNvSpPr txBox="1"/>
          <p:nvPr/>
        </p:nvSpPr>
        <p:spPr>
          <a:xfrm>
            <a:off x="3509010" y="731027"/>
            <a:ext cx="8260704" cy="461665"/>
          </a:xfrm>
          <a:prstGeom prst="rect">
            <a:avLst/>
          </a:prstGeom>
          <a:noFill/>
        </p:spPr>
        <p:txBody>
          <a:bodyPr wrap="square" rtlCol="0">
            <a:spAutoFit/>
          </a:bodyPr>
          <a:lstStyle/>
          <a:p>
            <a:pPr algn="ctr"/>
            <a:r>
              <a:rPr lang="en-US" sz="2300" dirty="0">
                <a:solidFill>
                  <a:srgbClr val="FF0000"/>
                </a:solidFill>
              </a:rPr>
              <a:t>AECT Virtual Presentation, Las Vegas, NV, USA</a:t>
            </a:r>
          </a:p>
        </p:txBody>
      </p:sp>
      <p:sp>
        <p:nvSpPr>
          <p:cNvPr id="3" name="Subtitle 2">
            <a:extLst>
              <a:ext uri="{FF2B5EF4-FFF2-40B4-BE49-F238E27FC236}">
                <a16:creationId xmlns:a16="http://schemas.microsoft.com/office/drawing/2014/main" id="{10AAF3DB-F884-9F45-BA19-19C2B09DB385}"/>
              </a:ext>
            </a:extLst>
          </p:cNvPr>
          <p:cNvSpPr>
            <a:spLocks noGrp="1"/>
          </p:cNvSpPr>
          <p:nvPr>
            <p:ph type="subTitle" idx="1"/>
          </p:nvPr>
        </p:nvSpPr>
        <p:spPr>
          <a:xfrm>
            <a:off x="5760720" y="3520439"/>
            <a:ext cx="4573819" cy="2686051"/>
          </a:xfrm>
        </p:spPr>
        <p:txBody>
          <a:bodyPr>
            <a:noAutofit/>
          </a:bodyPr>
          <a:lstStyle/>
          <a:p>
            <a:pPr algn="l"/>
            <a:r>
              <a:rPr lang="en-US" sz="2800" dirty="0">
                <a:hlinkClick r:id="rId2"/>
              </a:rPr>
              <a:t>Ted Frick</a:t>
            </a:r>
            <a:endParaRPr lang="en-US" sz="2000" dirty="0"/>
          </a:p>
          <a:p>
            <a:pPr algn="l"/>
            <a:endParaRPr lang="en-US" sz="2000" dirty="0"/>
          </a:p>
          <a:p>
            <a:pPr algn="l"/>
            <a:r>
              <a:rPr lang="en-US" sz="2000" dirty="0"/>
              <a:t>Professor Emeritus</a:t>
            </a:r>
          </a:p>
          <a:p>
            <a:pPr algn="l"/>
            <a:r>
              <a:rPr lang="en-US" sz="2000" dirty="0"/>
              <a:t>Indiana University</a:t>
            </a:r>
            <a:endParaRPr lang="en-US" sz="2000" dirty="0">
              <a:solidFill>
                <a:srgbClr val="FF0000"/>
              </a:solidFill>
            </a:endParaRPr>
          </a:p>
          <a:p>
            <a:pPr algn="l"/>
            <a:endParaRPr lang="en-US" sz="2000" dirty="0">
              <a:solidFill>
                <a:srgbClr val="FF0000"/>
              </a:solidFill>
            </a:endParaRPr>
          </a:p>
          <a:p>
            <a:pPr algn="l"/>
            <a:endParaRPr lang="en-US" sz="2000" dirty="0">
              <a:solidFill>
                <a:srgbClr val="FF0000"/>
              </a:solidFill>
            </a:endParaRPr>
          </a:p>
          <a:p>
            <a:pPr algn="l"/>
            <a:r>
              <a:rPr lang="en-US" sz="2000" dirty="0">
                <a:solidFill>
                  <a:srgbClr val="FF0000"/>
                </a:solidFill>
              </a:rPr>
              <a:t>Oct. 26, 2022</a:t>
            </a:r>
          </a:p>
        </p:txBody>
      </p:sp>
      <p:pic>
        <p:nvPicPr>
          <p:cNvPr id="6" name="Picture 5" descr="Photo of T. Frick">
            <a:extLst>
              <a:ext uri="{FF2B5EF4-FFF2-40B4-BE49-F238E27FC236}">
                <a16:creationId xmlns:a16="http://schemas.microsoft.com/office/drawing/2014/main" id="{32255C09-539B-5DF3-8CB9-94CA4C8770AA}"/>
              </a:ext>
            </a:extLst>
          </p:cNvPr>
          <p:cNvPicPr>
            <a:picLocks noChangeAspect="1"/>
          </p:cNvPicPr>
          <p:nvPr/>
        </p:nvPicPr>
        <p:blipFill>
          <a:blip r:embed="rId3"/>
          <a:stretch>
            <a:fillRect/>
          </a:stretch>
        </p:blipFill>
        <p:spPr>
          <a:xfrm>
            <a:off x="3994317" y="3639228"/>
            <a:ext cx="1446849" cy="2098226"/>
          </a:xfrm>
          <a:prstGeom prst="rect">
            <a:avLst/>
          </a:prstGeom>
        </p:spPr>
      </p:pic>
      <p:sp>
        <p:nvSpPr>
          <p:cNvPr id="2" name="Title 1">
            <a:extLst>
              <a:ext uri="{FF2B5EF4-FFF2-40B4-BE49-F238E27FC236}">
                <a16:creationId xmlns:a16="http://schemas.microsoft.com/office/drawing/2014/main" id="{096DF953-7E80-F941-ADA4-799D326DE7F6}"/>
              </a:ext>
            </a:extLst>
          </p:cNvPr>
          <p:cNvSpPr>
            <a:spLocks noGrp="1"/>
          </p:cNvSpPr>
          <p:nvPr>
            <p:ph type="ctrTitle"/>
          </p:nvPr>
        </p:nvSpPr>
        <p:spPr>
          <a:xfrm>
            <a:off x="1915128" y="1224999"/>
            <a:ext cx="8361229" cy="2098226"/>
          </a:xfrm>
        </p:spPr>
        <p:txBody>
          <a:bodyPr/>
          <a:lstStyle/>
          <a:p>
            <a:r>
              <a:rPr lang="en-US" sz="4000" cap="none" dirty="0"/>
              <a:t>Analysis of Patterns in Time (APT):  A Fruitful Methodology for Investigating Learning Journeys in Education</a:t>
            </a:r>
            <a:endParaRPr lang="en-US" sz="4000" dirty="0"/>
          </a:p>
        </p:txBody>
      </p:sp>
    </p:spTree>
    <p:extLst>
      <p:ext uri="{BB962C8B-B14F-4D97-AF65-F5344CB8AC3E}">
        <p14:creationId xmlns:p14="http://schemas.microsoft.com/office/powerpoint/2010/main" val="332999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899410" y="1422093"/>
            <a:ext cx="3357797" cy="3723182"/>
          </a:xfrm>
        </p:spPr>
        <p:txBody>
          <a:bodyPr>
            <a:normAutofit fontScale="90000"/>
          </a:bodyPr>
          <a:lstStyle/>
          <a:p>
            <a:r>
              <a:rPr lang="en-US" sz="3200" dirty="0"/>
              <a:t>Temporal Map Example: </a:t>
            </a:r>
            <a:br>
              <a:rPr lang="en-US" sz="3200" dirty="0"/>
            </a:br>
            <a:br>
              <a:rPr lang="en-US" sz="3200" dirty="0"/>
            </a:br>
            <a:r>
              <a:rPr lang="en-US" sz="3200" dirty="0"/>
              <a:t>Orchestral score:  </a:t>
            </a:r>
            <a:br>
              <a:rPr lang="en-US" sz="3200" dirty="0"/>
            </a:br>
            <a:br>
              <a:rPr lang="en-US" sz="3200" dirty="0"/>
            </a:br>
            <a:r>
              <a:rPr lang="en-US" sz="3200" dirty="0"/>
              <a:t>Excerpt from Beethoven’s 3</a:t>
            </a:r>
            <a:r>
              <a:rPr lang="en-US" sz="3200" baseline="30000" dirty="0"/>
              <a:t>rd</a:t>
            </a:r>
            <a:r>
              <a:rPr lang="en-US" sz="3200" dirty="0"/>
              <a:t> Symphony</a:t>
            </a:r>
            <a:br>
              <a:rPr lang="en-US" sz="3200" dirty="0"/>
            </a:br>
            <a:br>
              <a:rPr lang="en-US" sz="3200" dirty="0"/>
            </a:br>
            <a:r>
              <a:rPr lang="en-US" sz="2800" dirty="0"/>
              <a:t>[source: </a:t>
            </a:r>
            <a:r>
              <a:rPr lang="en-US" sz="2800" dirty="0">
                <a:hlinkClick r:id="rId2"/>
              </a:rPr>
              <a:t>YouTube</a:t>
            </a:r>
            <a:r>
              <a:rPr lang="en-US" sz="2800" dirty="0"/>
              <a:t>]</a:t>
            </a:r>
          </a:p>
        </p:txBody>
      </p:sp>
      <p:pic>
        <p:nvPicPr>
          <p:cNvPr id="5" name="Content Placeholder 4" descr="Musical score">
            <a:extLst>
              <a:ext uri="{FF2B5EF4-FFF2-40B4-BE49-F238E27FC236}">
                <a16:creationId xmlns:a16="http://schemas.microsoft.com/office/drawing/2014/main" id="{1AC925E1-45B2-76F1-30B0-F65F3BFD8BF5}"/>
              </a:ext>
            </a:extLst>
          </p:cNvPr>
          <p:cNvPicPr>
            <a:picLocks noGrp="1" noChangeAspect="1"/>
          </p:cNvPicPr>
          <p:nvPr>
            <p:ph idx="1"/>
          </p:nvPr>
        </p:nvPicPr>
        <p:blipFill>
          <a:blip r:embed="rId3"/>
          <a:stretch>
            <a:fillRect/>
          </a:stretch>
        </p:blipFill>
        <p:spPr>
          <a:xfrm>
            <a:off x="4041536" y="305160"/>
            <a:ext cx="7412636" cy="6381390"/>
          </a:xfrm>
        </p:spPr>
      </p:pic>
      <p:sp>
        <p:nvSpPr>
          <p:cNvPr id="8" name="Footer Placeholder 7">
            <a:extLst>
              <a:ext uri="{FF2B5EF4-FFF2-40B4-BE49-F238E27FC236}">
                <a16:creationId xmlns:a16="http://schemas.microsoft.com/office/drawing/2014/main" id="{831F2154-DE93-3DDC-3A8B-5FF6275A5ED2}"/>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08320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254006B-14F3-387A-CBC2-B64876365941}"/>
              </a:ext>
            </a:extLst>
          </p:cNvPr>
          <p:cNvSpPr>
            <a:spLocks noGrp="1"/>
          </p:cNvSpPr>
          <p:nvPr>
            <p:ph type="ftr" sz="quarter" idx="11"/>
          </p:nvPr>
        </p:nvSpPr>
        <p:spPr/>
        <p:txBody>
          <a:bodyPr/>
          <a:lstStyle/>
          <a:p>
            <a:r>
              <a:rPr lang="en-US"/>
              <a:t>Go to https://mapsat.iu.edu for a recording of the full presentation</a:t>
            </a:r>
          </a:p>
        </p:txBody>
      </p:sp>
      <p:pic>
        <p:nvPicPr>
          <p:cNvPr id="7" name="Picture 6" descr="A picture containing person getting ECG taken">
            <a:extLst>
              <a:ext uri="{FF2B5EF4-FFF2-40B4-BE49-F238E27FC236}">
                <a16:creationId xmlns:a16="http://schemas.microsoft.com/office/drawing/2014/main" id="{2D61EEDD-97D8-B9AB-6843-813E7449C77C}"/>
              </a:ext>
            </a:extLst>
          </p:cNvPr>
          <p:cNvPicPr>
            <a:picLocks noChangeAspect="1"/>
          </p:cNvPicPr>
          <p:nvPr/>
        </p:nvPicPr>
        <p:blipFill>
          <a:blip r:embed="rId2"/>
          <a:stretch>
            <a:fillRect/>
          </a:stretch>
        </p:blipFill>
        <p:spPr>
          <a:xfrm>
            <a:off x="1519631" y="1024020"/>
            <a:ext cx="3726925" cy="4601045"/>
          </a:xfrm>
          <a:prstGeom prst="rect">
            <a:avLst/>
          </a:prstGeom>
        </p:spPr>
      </p:pic>
      <p:pic>
        <p:nvPicPr>
          <p:cNvPr id="12" name="Picture 11" descr="Illustration of line graph produced by ECG">
            <a:extLst>
              <a:ext uri="{FF2B5EF4-FFF2-40B4-BE49-F238E27FC236}">
                <a16:creationId xmlns:a16="http://schemas.microsoft.com/office/drawing/2014/main" id="{AEC55C62-0643-A87C-C330-1BC438164E83}"/>
              </a:ext>
            </a:extLst>
          </p:cNvPr>
          <p:cNvPicPr>
            <a:picLocks noChangeAspect="1"/>
          </p:cNvPicPr>
          <p:nvPr/>
        </p:nvPicPr>
        <p:blipFill>
          <a:blip r:embed="rId3"/>
          <a:stretch>
            <a:fillRect/>
          </a:stretch>
        </p:blipFill>
        <p:spPr>
          <a:xfrm>
            <a:off x="3393087" y="4241728"/>
            <a:ext cx="7771749" cy="2278992"/>
          </a:xfrm>
          <a:prstGeom prst="rect">
            <a:avLst/>
          </a:prstGeom>
        </p:spPr>
      </p:pic>
      <p:pic>
        <p:nvPicPr>
          <p:cNvPr id="5" name="Content Placeholder 4" descr="Animation of beating heart showing relationship of blood flow and ECG">
            <a:extLst>
              <a:ext uri="{FF2B5EF4-FFF2-40B4-BE49-F238E27FC236}">
                <a16:creationId xmlns:a16="http://schemas.microsoft.com/office/drawing/2014/main" id="{20B430AA-B682-F1FF-A9AD-E2FE2957203C}"/>
              </a:ext>
            </a:extLst>
          </p:cNvPr>
          <p:cNvPicPr>
            <a:picLocks noGrp="1" noChangeAspect="1"/>
          </p:cNvPicPr>
          <p:nvPr>
            <p:ph idx="1"/>
          </p:nvPr>
        </p:nvPicPr>
        <p:blipFill>
          <a:blip r:embed="rId4"/>
          <a:stretch>
            <a:fillRect/>
          </a:stretch>
        </p:blipFill>
        <p:spPr>
          <a:xfrm>
            <a:off x="5564929" y="1049767"/>
            <a:ext cx="5612783" cy="3087031"/>
          </a:xfrm>
        </p:spPr>
      </p:pic>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1295400" y="135428"/>
            <a:ext cx="9601200" cy="953481"/>
          </a:xfrm>
        </p:spPr>
        <p:txBody>
          <a:bodyPr>
            <a:normAutofit fontScale="90000"/>
          </a:bodyPr>
          <a:lstStyle/>
          <a:p>
            <a:r>
              <a:rPr lang="en-US" sz="3200" dirty="0"/>
              <a:t>Temporal Map Example: ECG:  </a:t>
            </a:r>
            <a:r>
              <a:rPr lang="en-US" sz="3200" dirty="0">
                <a:hlinkClick r:id="rId5"/>
              </a:rPr>
              <a:t>Electrocardiogram</a:t>
            </a:r>
            <a:r>
              <a:rPr lang="en-US" sz="3200" dirty="0"/>
              <a:t> (heart) [source Wikipedia]</a:t>
            </a:r>
          </a:p>
        </p:txBody>
      </p:sp>
      <p:sp>
        <p:nvSpPr>
          <p:cNvPr id="10" name="Frame 9" descr="Red border around section of ECG">
            <a:extLst>
              <a:ext uri="{FF2B5EF4-FFF2-40B4-BE49-F238E27FC236}">
                <a16:creationId xmlns:a16="http://schemas.microsoft.com/office/drawing/2014/main" id="{A1C80AF3-9A57-723F-CA1C-BA7588802E3C}"/>
              </a:ext>
            </a:extLst>
          </p:cNvPr>
          <p:cNvSpPr/>
          <p:nvPr/>
        </p:nvSpPr>
        <p:spPr>
          <a:xfrm>
            <a:off x="3342410" y="4223658"/>
            <a:ext cx="2222519" cy="2278992"/>
          </a:xfrm>
          <a:prstGeom prst="frame">
            <a:avLst>
              <a:gd name="adj1" fmla="val 3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032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1371600" y="281070"/>
            <a:ext cx="9601200" cy="1210318"/>
          </a:xfrm>
        </p:spPr>
        <p:txBody>
          <a:bodyPr>
            <a:normAutofit fontScale="90000"/>
          </a:bodyPr>
          <a:lstStyle/>
          <a:p>
            <a:r>
              <a:rPr lang="en-US" sz="3600" dirty="0"/>
              <a:t>Temporal Map Example: ALTOS:  </a:t>
            </a:r>
            <a:r>
              <a:rPr lang="en-US" sz="3600" dirty="0">
                <a:hlinkClick r:id="rId2"/>
              </a:rPr>
              <a:t>Academic Learning Time Observation System</a:t>
            </a:r>
            <a:r>
              <a:rPr lang="en-US" sz="3600" dirty="0"/>
              <a:t> [source: Frick &amp; </a:t>
            </a:r>
            <a:r>
              <a:rPr lang="en-US" sz="3600" dirty="0" err="1"/>
              <a:t>Rieth</a:t>
            </a:r>
            <a:r>
              <a:rPr lang="en-US" sz="3600" dirty="0"/>
              <a:t>, 1981]</a:t>
            </a:r>
          </a:p>
        </p:txBody>
      </p:sp>
      <p:pic>
        <p:nvPicPr>
          <p:cNvPr id="5" name="Content Placeholder 4" descr="Blank coding sheet for ALTOS">
            <a:extLst>
              <a:ext uri="{FF2B5EF4-FFF2-40B4-BE49-F238E27FC236}">
                <a16:creationId xmlns:a16="http://schemas.microsoft.com/office/drawing/2014/main" id="{845C0B4A-DF3F-7A34-E06B-849CC61E6FE6}"/>
              </a:ext>
            </a:extLst>
          </p:cNvPr>
          <p:cNvPicPr>
            <a:picLocks noGrp="1" noChangeAspect="1"/>
          </p:cNvPicPr>
          <p:nvPr>
            <p:ph idx="1"/>
          </p:nvPr>
        </p:nvPicPr>
        <p:blipFill>
          <a:blip r:embed="rId3"/>
          <a:stretch>
            <a:fillRect/>
          </a:stretch>
        </p:blipFill>
        <p:spPr>
          <a:xfrm>
            <a:off x="1961963" y="1491388"/>
            <a:ext cx="8711109" cy="5118200"/>
          </a:xfrm>
          <a:solidFill>
            <a:schemeClr val="bg2"/>
          </a:solidFill>
        </p:spPr>
      </p:pic>
      <p:sp>
        <p:nvSpPr>
          <p:cNvPr id="3" name="TextBox 2">
            <a:extLst>
              <a:ext uri="{FF2B5EF4-FFF2-40B4-BE49-F238E27FC236}">
                <a16:creationId xmlns:a16="http://schemas.microsoft.com/office/drawing/2014/main" id="{96101FAF-B93A-A3BF-A16F-F05EE41A5219}"/>
              </a:ext>
            </a:extLst>
          </p:cNvPr>
          <p:cNvSpPr txBox="1"/>
          <p:nvPr/>
        </p:nvSpPr>
        <p:spPr>
          <a:xfrm>
            <a:off x="6480806" y="4244524"/>
            <a:ext cx="5023413" cy="2031325"/>
          </a:xfrm>
          <a:prstGeom prst="rect">
            <a:avLst/>
          </a:prstGeom>
          <a:solidFill>
            <a:schemeClr val="accent2">
              <a:lumMod val="20000"/>
              <a:lumOff val="80000"/>
            </a:schemeClr>
          </a:solidFill>
          <a:ln>
            <a:solidFill>
              <a:schemeClr val="accent2">
                <a:lumMod val="50000"/>
              </a:schemeClr>
            </a:solidFill>
          </a:ln>
          <a:effectLst>
            <a:outerShdw blurRad="50800" dist="38100" dir="2700000" algn="tl" rotWithShape="0">
              <a:prstClr val="black">
                <a:alpha val="40000"/>
              </a:prstClr>
            </a:outerShdw>
          </a:effectLst>
        </p:spPr>
        <p:txBody>
          <a:bodyPr wrap="square" rtlCol="0">
            <a:spAutoFit/>
          </a:bodyPr>
          <a:lstStyle/>
          <a:p>
            <a:r>
              <a:rPr lang="en-US" dirty="0">
                <a:solidFill>
                  <a:srgbClr val="FF0000"/>
                </a:solidFill>
              </a:rPr>
              <a:t>Trained classroom observers followed target students for a total of 8-10 hours each over several days, recording their codes on </a:t>
            </a:r>
            <a:r>
              <a:rPr lang="en-US" i="1" dirty="0">
                <a:solidFill>
                  <a:srgbClr val="FF0000"/>
                </a:solidFill>
              </a:rPr>
              <a:t>paper</a:t>
            </a:r>
            <a:r>
              <a:rPr lang="en-US" dirty="0">
                <a:solidFill>
                  <a:srgbClr val="FF0000"/>
                </a:solidFill>
              </a:rPr>
              <a:t> forms similar to this one.  This resulted in temporal maps of what each target student and their teachers did during reading and math activities.</a:t>
            </a:r>
          </a:p>
        </p:txBody>
      </p:sp>
      <p:sp>
        <p:nvSpPr>
          <p:cNvPr id="9" name="Footer Placeholder 8">
            <a:extLst>
              <a:ext uri="{FF2B5EF4-FFF2-40B4-BE49-F238E27FC236}">
                <a16:creationId xmlns:a16="http://schemas.microsoft.com/office/drawing/2014/main" id="{0B3C0C2C-2B8A-9FB9-6208-F139CAE24546}"/>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879270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Table of classifications and categories in ALTOS&#10;&#10;">
            <a:extLst>
              <a:ext uri="{FF2B5EF4-FFF2-40B4-BE49-F238E27FC236}">
                <a16:creationId xmlns:a16="http://schemas.microsoft.com/office/drawing/2014/main" id="{C536B180-069F-0732-92DE-33B6E4672C0A}"/>
              </a:ext>
            </a:extLst>
          </p:cNvPr>
          <p:cNvPicPr>
            <a:picLocks noGrp="1" noChangeAspect="1"/>
          </p:cNvPicPr>
          <p:nvPr>
            <p:ph idx="1"/>
          </p:nvPr>
        </p:nvPicPr>
        <p:blipFill>
          <a:blip r:embed="rId2"/>
          <a:stretch>
            <a:fillRect/>
          </a:stretch>
        </p:blipFill>
        <p:spPr>
          <a:xfrm>
            <a:off x="4897593" y="520907"/>
            <a:ext cx="7050237" cy="5651293"/>
          </a:xfrm>
        </p:spPr>
      </p:pic>
      <p:sp>
        <p:nvSpPr>
          <p:cNvPr id="15" name="Footer Placeholder 14">
            <a:extLst>
              <a:ext uri="{FF2B5EF4-FFF2-40B4-BE49-F238E27FC236}">
                <a16:creationId xmlns:a16="http://schemas.microsoft.com/office/drawing/2014/main" id="{93808B4A-2110-5005-C635-917AE02248B7}"/>
              </a:ext>
            </a:extLst>
          </p:cNvPr>
          <p:cNvSpPr>
            <a:spLocks noGrp="1"/>
          </p:cNvSpPr>
          <p:nvPr>
            <p:ph type="ftr" sz="quarter" idx="11"/>
          </p:nvPr>
        </p:nvSpPr>
        <p:spPr/>
        <p:txBody>
          <a:bodyPr/>
          <a:lstStyle/>
          <a:p>
            <a:r>
              <a:rPr lang="en-US"/>
              <a:t>Go to https://mapsat.iu.edu for a recording of the full presentation</a:t>
            </a:r>
          </a:p>
        </p:txBody>
      </p:sp>
      <p:sp>
        <p:nvSpPr>
          <p:cNvPr id="3" name="TextBox 2">
            <a:extLst>
              <a:ext uri="{FF2B5EF4-FFF2-40B4-BE49-F238E27FC236}">
                <a16:creationId xmlns:a16="http://schemas.microsoft.com/office/drawing/2014/main" id="{ABEAE5BB-8ED8-DC4F-978C-AAADEBE72179}"/>
              </a:ext>
            </a:extLst>
          </p:cNvPr>
          <p:cNvSpPr txBox="1"/>
          <p:nvPr/>
        </p:nvSpPr>
        <p:spPr>
          <a:xfrm>
            <a:off x="1485897" y="5894610"/>
            <a:ext cx="6029215" cy="646331"/>
          </a:xfrm>
          <a:prstGeom prst="rect">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p:spPr>
        <p:txBody>
          <a:bodyPr wrap="none" rtlCol="0">
            <a:spAutoFit/>
          </a:bodyPr>
          <a:lstStyle/>
          <a:p>
            <a:r>
              <a:rPr lang="en-US" dirty="0">
                <a:solidFill>
                  <a:srgbClr val="FF0000"/>
                </a:solidFill>
              </a:rPr>
              <a:t>EN = Student Engagement; NE = Student Non-Engagement; </a:t>
            </a:r>
          </a:p>
          <a:p>
            <a:r>
              <a:rPr lang="en-US" dirty="0">
                <a:solidFill>
                  <a:srgbClr val="FF0000"/>
                </a:solidFill>
              </a:rPr>
              <a:t>DI = Direct Instruction; ND = Non-Direct Instruction</a:t>
            </a:r>
          </a:p>
        </p:txBody>
      </p:sp>
      <p:cxnSp>
        <p:nvCxnSpPr>
          <p:cNvPr id="9" name="Straight Connector 8" descr="horizontal rule">
            <a:extLst>
              <a:ext uri="{FF2B5EF4-FFF2-40B4-BE49-F238E27FC236}">
                <a16:creationId xmlns:a16="http://schemas.microsoft.com/office/drawing/2014/main" id="{F81B9B07-A49D-CD39-F7ED-C1C137F8EBD7}"/>
              </a:ext>
            </a:extLst>
          </p:cNvPr>
          <p:cNvCxnSpPr>
            <a:cxnSpLocks/>
          </p:cNvCxnSpPr>
          <p:nvPr/>
        </p:nvCxnSpPr>
        <p:spPr>
          <a:xfrm>
            <a:off x="5578839" y="4844313"/>
            <a:ext cx="25483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horizontal rule&#10;">
            <a:extLst>
              <a:ext uri="{FF2B5EF4-FFF2-40B4-BE49-F238E27FC236}">
                <a16:creationId xmlns:a16="http://schemas.microsoft.com/office/drawing/2014/main" id="{4E44A627-D187-A0FA-245B-694E445248C5}"/>
              </a:ext>
            </a:extLst>
          </p:cNvPr>
          <p:cNvCxnSpPr>
            <a:cxnSpLocks/>
          </p:cNvCxnSpPr>
          <p:nvPr/>
        </p:nvCxnSpPr>
        <p:spPr>
          <a:xfrm>
            <a:off x="5426439" y="2503357"/>
            <a:ext cx="25483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D3C4DC-4C61-338F-36D9-0463FD935D74}"/>
              </a:ext>
            </a:extLst>
          </p:cNvPr>
          <p:cNvSpPr txBox="1"/>
          <p:nvPr/>
        </p:nvSpPr>
        <p:spPr>
          <a:xfrm>
            <a:off x="5636303" y="4799343"/>
            <a:ext cx="486030" cy="369332"/>
          </a:xfrm>
          <a:prstGeom prst="rect">
            <a:avLst/>
          </a:prstGeom>
          <a:noFill/>
        </p:spPr>
        <p:txBody>
          <a:bodyPr wrap="none" rtlCol="0">
            <a:spAutoFit/>
          </a:bodyPr>
          <a:lstStyle/>
          <a:p>
            <a:r>
              <a:rPr lang="en-US" dirty="0">
                <a:solidFill>
                  <a:srgbClr val="FF0000"/>
                </a:solidFill>
              </a:rPr>
              <a:t>ND</a:t>
            </a:r>
          </a:p>
        </p:txBody>
      </p:sp>
      <p:sp>
        <p:nvSpPr>
          <p:cNvPr id="12" name="TextBox 11">
            <a:extLst>
              <a:ext uri="{FF2B5EF4-FFF2-40B4-BE49-F238E27FC236}">
                <a16:creationId xmlns:a16="http://schemas.microsoft.com/office/drawing/2014/main" id="{BEE6C752-EBBD-F94E-32A5-10F26DF74FD7}"/>
              </a:ext>
            </a:extLst>
          </p:cNvPr>
          <p:cNvSpPr txBox="1"/>
          <p:nvPr/>
        </p:nvSpPr>
        <p:spPr>
          <a:xfrm>
            <a:off x="5638799" y="4062337"/>
            <a:ext cx="391454" cy="369332"/>
          </a:xfrm>
          <a:prstGeom prst="rect">
            <a:avLst/>
          </a:prstGeom>
          <a:noFill/>
        </p:spPr>
        <p:txBody>
          <a:bodyPr wrap="none" rtlCol="0">
            <a:spAutoFit/>
          </a:bodyPr>
          <a:lstStyle/>
          <a:p>
            <a:r>
              <a:rPr lang="en-US" dirty="0">
                <a:solidFill>
                  <a:srgbClr val="FF0000"/>
                </a:solidFill>
              </a:rPr>
              <a:t>DI</a:t>
            </a:r>
          </a:p>
        </p:txBody>
      </p:sp>
      <p:sp>
        <p:nvSpPr>
          <p:cNvPr id="11" name="TextBox 10">
            <a:extLst>
              <a:ext uri="{FF2B5EF4-FFF2-40B4-BE49-F238E27FC236}">
                <a16:creationId xmlns:a16="http://schemas.microsoft.com/office/drawing/2014/main" id="{07B9BCC4-FB7C-4076-1183-0B5C79EE071C}"/>
              </a:ext>
            </a:extLst>
          </p:cNvPr>
          <p:cNvSpPr txBox="1"/>
          <p:nvPr/>
        </p:nvSpPr>
        <p:spPr>
          <a:xfrm>
            <a:off x="5578839" y="2578309"/>
            <a:ext cx="463588" cy="369332"/>
          </a:xfrm>
          <a:prstGeom prst="rect">
            <a:avLst/>
          </a:prstGeom>
          <a:noFill/>
        </p:spPr>
        <p:txBody>
          <a:bodyPr wrap="none" rtlCol="0">
            <a:spAutoFit/>
          </a:bodyPr>
          <a:lstStyle/>
          <a:p>
            <a:r>
              <a:rPr lang="en-US" dirty="0">
                <a:solidFill>
                  <a:srgbClr val="FF0000"/>
                </a:solidFill>
              </a:rPr>
              <a:t>NE</a:t>
            </a:r>
          </a:p>
        </p:txBody>
      </p:sp>
      <p:sp>
        <p:nvSpPr>
          <p:cNvPr id="10" name="TextBox 9">
            <a:extLst>
              <a:ext uri="{FF2B5EF4-FFF2-40B4-BE49-F238E27FC236}">
                <a16:creationId xmlns:a16="http://schemas.microsoft.com/office/drawing/2014/main" id="{ABC92E5E-D132-B1C2-E9F3-CC6E800A4FE2}"/>
              </a:ext>
            </a:extLst>
          </p:cNvPr>
          <p:cNvSpPr txBox="1"/>
          <p:nvPr/>
        </p:nvSpPr>
        <p:spPr>
          <a:xfrm>
            <a:off x="5578839" y="2038664"/>
            <a:ext cx="463588" cy="369332"/>
          </a:xfrm>
          <a:prstGeom prst="rect">
            <a:avLst/>
          </a:prstGeom>
          <a:noFill/>
        </p:spPr>
        <p:txBody>
          <a:bodyPr wrap="none" rtlCol="0">
            <a:spAutoFit/>
          </a:bodyPr>
          <a:lstStyle/>
          <a:p>
            <a:r>
              <a:rPr lang="en-US" dirty="0">
                <a:solidFill>
                  <a:srgbClr val="FF0000"/>
                </a:solidFill>
              </a:rPr>
              <a:t>EN</a:t>
            </a:r>
          </a:p>
        </p:txBody>
      </p:sp>
      <p:sp>
        <p:nvSpPr>
          <p:cNvPr id="2" name="Title 1">
            <a:extLst>
              <a:ext uri="{FF2B5EF4-FFF2-40B4-BE49-F238E27FC236}">
                <a16:creationId xmlns:a16="http://schemas.microsoft.com/office/drawing/2014/main" id="{95BE4F0D-C9B8-4C24-DAA4-EB231421D496}"/>
              </a:ext>
            </a:extLst>
          </p:cNvPr>
          <p:cNvSpPr>
            <a:spLocks noGrp="1"/>
          </p:cNvSpPr>
          <p:nvPr>
            <p:ph type="title"/>
          </p:nvPr>
        </p:nvSpPr>
        <p:spPr>
          <a:xfrm>
            <a:off x="1371600" y="1405321"/>
            <a:ext cx="3305331" cy="3901190"/>
          </a:xfrm>
        </p:spPr>
        <p:txBody>
          <a:bodyPr>
            <a:normAutofit fontScale="90000"/>
          </a:bodyPr>
          <a:lstStyle/>
          <a:p>
            <a:r>
              <a:rPr lang="en-US" dirty="0">
                <a:hlinkClick r:id="rId3"/>
              </a:rPr>
              <a:t>ALTOS</a:t>
            </a:r>
            <a:br>
              <a:rPr lang="en-US" dirty="0"/>
            </a:br>
            <a:br>
              <a:rPr lang="en-US" dirty="0"/>
            </a:br>
            <a:r>
              <a:rPr lang="en-US" sz="3600" dirty="0"/>
              <a:t>Event</a:t>
            </a:r>
            <a:br>
              <a:rPr lang="en-US" dirty="0"/>
            </a:br>
            <a:r>
              <a:rPr lang="en-US" sz="3600" dirty="0"/>
              <a:t>classifications and categories</a:t>
            </a:r>
            <a:br>
              <a:rPr lang="en-US" sz="3600" dirty="0"/>
            </a:br>
            <a:br>
              <a:rPr lang="en-US" sz="3600" dirty="0"/>
            </a:br>
            <a:r>
              <a:rPr lang="en-US" sz="3600" dirty="0"/>
              <a:t>[Source:  Frick &amp; Reith, 1981]</a:t>
            </a:r>
          </a:p>
        </p:txBody>
      </p:sp>
    </p:spTree>
    <p:extLst>
      <p:ext uri="{BB962C8B-B14F-4D97-AF65-F5344CB8AC3E}">
        <p14:creationId xmlns:p14="http://schemas.microsoft.com/office/powerpoint/2010/main" val="2614215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3D6D-2992-D39C-77EA-9B9D4F7FEB88}"/>
              </a:ext>
            </a:extLst>
          </p:cNvPr>
          <p:cNvSpPr>
            <a:spLocks noGrp="1"/>
          </p:cNvSpPr>
          <p:nvPr>
            <p:ph type="title"/>
          </p:nvPr>
        </p:nvSpPr>
        <p:spPr>
          <a:xfrm>
            <a:off x="1041722" y="570050"/>
            <a:ext cx="5054278" cy="1485900"/>
          </a:xfrm>
        </p:spPr>
        <p:txBody>
          <a:bodyPr>
            <a:noAutofit/>
          </a:bodyPr>
          <a:lstStyle/>
          <a:p>
            <a:r>
              <a:rPr lang="en-US" sz="3200" dirty="0"/>
              <a:t>A Simple Temporal Map with 2 </a:t>
            </a:r>
            <a:r>
              <a:rPr lang="en-US" sz="3200" i="1" dirty="0"/>
              <a:t>Classifications</a:t>
            </a:r>
            <a:r>
              <a:rPr lang="en-US" sz="3200" dirty="0"/>
              <a:t>:  Part of a Learning Journey </a:t>
            </a:r>
            <a:endParaRPr lang="en-US" sz="3200" i="1" dirty="0"/>
          </a:p>
        </p:txBody>
      </p:sp>
      <p:graphicFrame>
        <p:nvGraphicFramePr>
          <p:cNvPr id="4" name="Content Placeholder 3">
            <a:extLst>
              <a:ext uri="{FF2B5EF4-FFF2-40B4-BE49-F238E27FC236}">
                <a16:creationId xmlns:a16="http://schemas.microsoft.com/office/drawing/2014/main" id="{DFC51083-598E-2C9C-DCD2-7909CBA4410D}"/>
              </a:ext>
            </a:extLst>
          </p:cNvPr>
          <p:cNvGraphicFramePr>
            <a:graphicFrameLocks noGrp="1"/>
          </p:cNvGraphicFramePr>
          <p:nvPr>
            <p:ph idx="1"/>
            <p:extLst>
              <p:ext uri="{D42A27DB-BD31-4B8C-83A1-F6EECF244321}">
                <p14:modId xmlns:p14="http://schemas.microsoft.com/office/powerpoint/2010/main" val="3976840877"/>
              </p:ext>
            </p:extLst>
          </p:nvPr>
        </p:nvGraphicFramePr>
        <p:xfrm>
          <a:off x="6053559" y="535327"/>
          <a:ext cx="4930816" cy="5646613"/>
        </p:xfrm>
        <a:graphic>
          <a:graphicData uri="http://schemas.openxmlformats.org/drawingml/2006/table">
            <a:tbl>
              <a:tblPr firstRow="1" firstCol="1" bandRow="1">
                <a:tableStyleId>{5C22544A-7EE6-4342-B048-85BDC9FD1C3A}</a:tableStyleId>
              </a:tblPr>
              <a:tblGrid>
                <a:gridCol w="1239020">
                  <a:extLst>
                    <a:ext uri="{9D8B030D-6E8A-4147-A177-3AD203B41FA5}">
                      <a16:colId xmlns:a16="http://schemas.microsoft.com/office/drawing/2014/main" val="808904338"/>
                    </a:ext>
                  </a:extLst>
                </a:gridCol>
                <a:gridCol w="1168515">
                  <a:extLst>
                    <a:ext uri="{9D8B030D-6E8A-4147-A177-3AD203B41FA5}">
                      <a16:colId xmlns:a16="http://schemas.microsoft.com/office/drawing/2014/main" val="3457393760"/>
                    </a:ext>
                  </a:extLst>
                </a:gridCol>
                <a:gridCol w="1324472">
                  <a:extLst>
                    <a:ext uri="{9D8B030D-6E8A-4147-A177-3AD203B41FA5}">
                      <a16:colId xmlns:a16="http://schemas.microsoft.com/office/drawing/2014/main" val="221732295"/>
                    </a:ext>
                  </a:extLst>
                </a:gridCol>
                <a:gridCol w="1198809">
                  <a:extLst>
                    <a:ext uri="{9D8B030D-6E8A-4147-A177-3AD203B41FA5}">
                      <a16:colId xmlns:a16="http://schemas.microsoft.com/office/drawing/2014/main" val="3047754997"/>
                    </a:ext>
                  </a:extLst>
                </a:gridCol>
              </a:tblGrid>
              <a:tr h="1128014">
                <a:tc>
                  <a:txBody>
                    <a:bodyPr/>
                    <a:lstStyle/>
                    <a:p>
                      <a:pPr marL="0" marR="0" algn="ctr">
                        <a:lnSpc>
                          <a:spcPct val="107000"/>
                        </a:lnSpc>
                        <a:spcBef>
                          <a:spcPts val="0"/>
                        </a:spcBef>
                        <a:spcAft>
                          <a:spcPts val="0"/>
                        </a:spcAft>
                      </a:pPr>
                      <a:r>
                        <a:rPr lang="en-US" sz="2000" dirty="0">
                          <a:effectLst/>
                        </a:rPr>
                        <a:t>Joint</a:t>
                      </a:r>
                    </a:p>
                    <a:p>
                      <a:pPr marL="0" marR="0" algn="ctr">
                        <a:lnSpc>
                          <a:spcPct val="107000"/>
                        </a:lnSpc>
                        <a:spcBef>
                          <a:spcPts val="0"/>
                        </a:spcBef>
                        <a:spcAft>
                          <a:spcPts val="0"/>
                        </a:spcAft>
                      </a:pPr>
                      <a:r>
                        <a:rPr lang="en-US" sz="2000" dirty="0">
                          <a:effectLst/>
                        </a:rPr>
                        <a:t>Temporal</a:t>
                      </a:r>
                    </a:p>
                    <a:p>
                      <a:pPr marL="0" marR="0" algn="ctr">
                        <a:lnSpc>
                          <a:spcPct val="107000"/>
                        </a:lnSpc>
                        <a:spcBef>
                          <a:spcPts val="0"/>
                        </a:spcBef>
                        <a:spcAft>
                          <a:spcPts val="0"/>
                        </a:spcAft>
                      </a:pPr>
                      <a:r>
                        <a:rPr lang="en-US" sz="2000" dirty="0">
                          <a:effectLst/>
                        </a:rPr>
                        <a:t>Event (JTE)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Time</a:t>
                      </a:r>
                    </a:p>
                    <a:p>
                      <a:pPr marL="0" marR="0" algn="ctr">
                        <a:lnSpc>
                          <a:spcPct val="107000"/>
                        </a:lnSpc>
                        <a:spcBef>
                          <a:spcPts val="0"/>
                        </a:spcBef>
                        <a:spcAft>
                          <a:spcPts val="0"/>
                        </a:spcAft>
                      </a:pPr>
                      <a:r>
                        <a:rPr lang="en-US" sz="2000" dirty="0">
                          <a:effectLst/>
                        </a:rPr>
                        <a:t>(HH:MM)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Target Student Move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Instructor Move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15460087"/>
                  </a:ext>
                </a:extLst>
              </a:tr>
              <a:tr h="363199">
                <a:tc>
                  <a:txBody>
                    <a:bodyPr/>
                    <a:lstStyle/>
                    <a:p>
                      <a:pPr marL="0" marR="0" algn="ctr">
                        <a:lnSpc>
                          <a:spcPct val="107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832690"/>
                  </a:ext>
                </a:extLst>
              </a:tr>
              <a:tr h="363199">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3727973"/>
                  </a:ext>
                </a:extLst>
              </a:tr>
              <a:tr h="363199">
                <a:tc>
                  <a:txBody>
                    <a:bodyPr/>
                    <a:lstStyle/>
                    <a:p>
                      <a:pPr marL="0" marR="0" algn="ctr">
                        <a:lnSpc>
                          <a:spcPct val="107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1781654"/>
                  </a:ext>
                </a:extLst>
              </a:tr>
              <a:tr h="363199">
                <a:tc>
                  <a:txBody>
                    <a:bodyPr/>
                    <a:lstStyle/>
                    <a:p>
                      <a:pPr marL="0" marR="0" algn="ctr">
                        <a:lnSpc>
                          <a:spcPct val="107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9529767"/>
                  </a:ext>
                </a:extLst>
              </a:tr>
              <a:tr h="363199">
                <a:tc>
                  <a:txBody>
                    <a:bodyPr/>
                    <a:lstStyle/>
                    <a:p>
                      <a:pPr marL="0" marR="0" algn="ctr">
                        <a:lnSpc>
                          <a:spcPct val="107000"/>
                        </a:lnSpc>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5317707"/>
                  </a:ext>
                </a:extLst>
              </a:tr>
              <a:tr h="363199">
                <a:tc>
                  <a:txBody>
                    <a:bodyPr/>
                    <a:lstStyle/>
                    <a:p>
                      <a:pPr marL="0" marR="0" algn="ctr">
                        <a:lnSpc>
                          <a:spcPct val="107000"/>
                        </a:lnSpc>
                        <a:spcBef>
                          <a:spcPts val="0"/>
                        </a:spcBef>
                        <a:spcAft>
                          <a:spcPts val="0"/>
                        </a:spcAft>
                      </a:pPr>
                      <a:r>
                        <a:rPr lang="en-US"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137504"/>
                  </a:ext>
                </a:extLst>
              </a:tr>
              <a:tr h="363199">
                <a:tc>
                  <a:txBody>
                    <a:bodyPr/>
                    <a:lstStyle/>
                    <a:p>
                      <a:pPr marL="0" marR="0" algn="ctr">
                        <a:lnSpc>
                          <a:spcPct val="107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1190530"/>
                  </a:ext>
                </a:extLst>
              </a:tr>
              <a:tr h="363199">
                <a:tc>
                  <a:txBody>
                    <a:bodyPr/>
                    <a:lstStyle/>
                    <a:p>
                      <a:pPr marL="0" marR="0" algn="ctr">
                        <a:lnSpc>
                          <a:spcPct val="107000"/>
                        </a:lnSpc>
                        <a:spcBef>
                          <a:spcPts val="0"/>
                        </a:spcBef>
                        <a:spcAft>
                          <a:spcPts val="0"/>
                        </a:spcAft>
                      </a:pPr>
                      <a:r>
                        <a:rPr lang="en-US"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076678"/>
                  </a:ext>
                </a:extLst>
              </a:tr>
              <a:tr h="363199">
                <a:tc>
                  <a:txBody>
                    <a:bodyPr/>
                    <a:lstStyle/>
                    <a:p>
                      <a:pPr marL="0" marR="0" algn="ctr">
                        <a:lnSpc>
                          <a:spcPct val="107000"/>
                        </a:lnSpc>
                        <a:spcBef>
                          <a:spcPts val="0"/>
                        </a:spcBef>
                        <a:spcAft>
                          <a:spcPts val="0"/>
                        </a:spcAft>
                      </a:pPr>
                      <a:r>
                        <a:rPr lang="en-US"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0018647"/>
                  </a:ext>
                </a:extLst>
              </a:tr>
              <a:tr h="363199">
                <a:tc>
                  <a:txBody>
                    <a:bodyPr/>
                    <a:lstStyle/>
                    <a:p>
                      <a:pPr marL="0" marR="0" algn="ctr">
                        <a:lnSpc>
                          <a:spcPct val="107000"/>
                        </a:lnSpc>
                        <a:spcBef>
                          <a:spcPts val="0"/>
                        </a:spcBef>
                        <a:spcAft>
                          <a:spcPts val="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654097"/>
                  </a:ext>
                </a:extLst>
              </a:tr>
              <a:tr h="363199">
                <a:tc>
                  <a:txBody>
                    <a:bodyPr/>
                    <a:lstStyle/>
                    <a:p>
                      <a:pPr marL="0" marR="0" algn="ctr">
                        <a:lnSpc>
                          <a:spcPct val="107000"/>
                        </a:lnSpc>
                        <a:spcBef>
                          <a:spcPts val="0"/>
                        </a:spcBef>
                        <a:spcAft>
                          <a:spcPts val="0"/>
                        </a:spcAft>
                      </a:pPr>
                      <a:r>
                        <a:rPr lang="en-US" sz="2000">
                          <a:effectLst/>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690300"/>
                  </a:ext>
                </a:extLst>
              </a:tr>
              <a:tr h="363199">
                <a:tc>
                  <a:txBody>
                    <a:bodyPr/>
                    <a:lstStyle/>
                    <a:p>
                      <a:pPr marL="0" marR="0" algn="ctr">
                        <a:lnSpc>
                          <a:spcPct val="107000"/>
                        </a:lnSpc>
                        <a:spcBef>
                          <a:spcPts val="0"/>
                        </a:spcBef>
                        <a:spcAft>
                          <a:spcPts val="0"/>
                        </a:spcAft>
                      </a:pPr>
                      <a:r>
                        <a:rPr lang="en-US" sz="2000">
                          <a:effectLst/>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DI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8956895"/>
                  </a:ext>
                </a:extLst>
              </a:tr>
            </a:tbl>
          </a:graphicData>
        </a:graphic>
      </p:graphicFrame>
      <p:sp>
        <p:nvSpPr>
          <p:cNvPr id="5" name="TextBox 4">
            <a:extLst>
              <a:ext uri="{FF2B5EF4-FFF2-40B4-BE49-F238E27FC236}">
                <a16:creationId xmlns:a16="http://schemas.microsoft.com/office/drawing/2014/main" id="{52A14766-611C-CADD-D3C4-9960BB4AAC13}"/>
              </a:ext>
            </a:extLst>
          </p:cNvPr>
          <p:cNvSpPr txBox="1"/>
          <p:nvPr/>
        </p:nvSpPr>
        <p:spPr>
          <a:xfrm>
            <a:off x="2488558" y="2222339"/>
            <a:ext cx="3391382" cy="2677656"/>
          </a:xfrm>
          <a:prstGeom prst="rect">
            <a:avLst/>
          </a:prstGeom>
          <a:noFill/>
        </p:spPr>
        <p:txBody>
          <a:bodyPr wrap="square" rtlCol="0">
            <a:spAutoFit/>
          </a:bodyPr>
          <a:lstStyle/>
          <a:p>
            <a:r>
              <a:rPr lang="en-US" sz="2400" b="1" dirty="0"/>
              <a:t>Key</a:t>
            </a:r>
          </a:p>
          <a:p>
            <a:endParaRPr lang="en-US" dirty="0"/>
          </a:p>
          <a:p>
            <a:r>
              <a:rPr lang="en-US" i="1" dirty="0"/>
              <a:t>Target Student Move</a:t>
            </a:r>
            <a:endParaRPr lang="en-US" dirty="0"/>
          </a:p>
          <a:p>
            <a:pPr marL="285750" indent="-285750">
              <a:buFont typeface="Arial" panose="020B0604020202020204" pitchFamily="34" charset="0"/>
              <a:buChar char="•"/>
            </a:pPr>
            <a:r>
              <a:rPr lang="en-US" dirty="0"/>
              <a:t>Engaged (EN)</a:t>
            </a:r>
          </a:p>
          <a:p>
            <a:pPr marL="285750" indent="-285750">
              <a:buFont typeface="Arial" panose="020B0604020202020204" pitchFamily="34" charset="0"/>
              <a:buChar char="•"/>
            </a:pPr>
            <a:r>
              <a:rPr lang="en-US" dirty="0"/>
              <a:t>Non-Engaged (NE)</a:t>
            </a:r>
          </a:p>
          <a:p>
            <a:endParaRPr lang="en-US" dirty="0"/>
          </a:p>
          <a:p>
            <a:r>
              <a:rPr lang="en-US" i="1" dirty="0"/>
              <a:t>Instructor Move</a:t>
            </a:r>
            <a:endParaRPr lang="en-US" dirty="0"/>
          </a:p>
          <a:p>
            <a:pPr marL="285750" indent="-285750">
              <a:buFont typeface="Arial" panose="020B0604020202020204" pitchFamily="34" charset="0"/>
              <a:buChar char="•"/>
            </a:pPr>
            <a:r>
              <a:rPr lang="en-US" dirty="0"/>
              <a:t>Direct Instruction (DI)</a:t>
            </a:r>
          </a:p>
          <a:p>
            <a:pPr marL="285750" indent="-285750">
              <a:buFont typeface="Arial" panose="020B0604020202020204" pitchFamily="34" charset="0"/>
              <a:buChar char="•"/>
            </a:pPr>
            <a:r>
              <a:rPr lang="en-US" dirty="0"/>
              <a:t>Non-Direct Instruction (ND)</a:t>
            </a:r>
          </a:p>
        </p:txBody>
      </p:sp>
      <p:sp>
        <p:nvSpPr>
          <p:cNvPr id="3" name="TextBox 2">
            <a:extLst>
              <a:ext uri="{FF2B5EF4-FFF2-40B4-BE49-F238E27FC236}">
                <a16:creationId xmlns:a16="http://schemas.microsoft.com/office/drawing/2014/main" id="{059D5B32-259F-CC04-D94A-E380C9967B25}"/>
              </a:ext>
            </a:extLst>
          </p:cNvPr>
          <p:cNvSpPr txBox="1"/>
          <p:nvPr/>
        </p:nvSpPr>
        <p:spPr>
          <a:xfrm>
            <a:off x="1157471" y="5243323"/>
            <a:ext cx="4653023" cy="923330"/>
          </a:xfrm>
          <a:prstGeom prst="rect">
            <a:avLst/>
          </a:prstGeom>
          <a:noFill/>
          <a:ln>
            <a:solidFill>
              <a:srgbClr val="C00000"/>
            </a:solidFill>
          </a:ln>
        </p:spPr>
        <p:txBody>
          <a:bodyPr wrap="square" rtlCol="0">
            <a:spAutoFit/>
          </a:bodyPr>
          <a:lstStyle/>
          <a:p>
            <a:r>
              <a:rPr lang="en-US" dirty="0">
                <a:solidFill>
                  <a:srgbClr val="C00000"/>
                </a:solidFill>
              </a:rPr>
              <a:t>Trained classroom observers tracked a target student and coded their moves and their instructor’s moves at one-minute intervals</a:t>
            </a:r>
          </a:p>
        </p:txBody>
      </p:sp>
      <p:sp>
        <p:nvSpPr>
          <p:cNvPr id="10" name="Footer Placeholder 9">
            <a:extLst>
              <a:ext uri="{FF2B5EF4-FFF2-40B4-BE49-F238E27FC236}">
                <a16:creationId xmlns:a16="http://schemas.microsoft.com/office/drawing/2014/main" id="{CD5041F8-7D55-9A93-0062-B1ABFA94DE58}"/>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77356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5DEA-5DF9-F814-5304-FE8681984C20}"/>
              </a:ext>
            </a:extLst>
          </p:cNvPr>
          <p:cNvSpPr>
            <a:spLocks noGrp="1"/>
          </p:cNvSpPr>
          <p:nvPr>
            <p:ph type="title"/>
          </p:nvPr>
        </p:nvSpPr>
        <p:spPr>
          <a:xfrm>
            <a:off x="1400537" y="312525"/>
            <a:ext cx="9931078" cy="682904"/>
          </a:xfrm>
        </p:spPr>
        <p:txBody>
          <a:bodyPr>
            <a:normAutofit/>
          </a:bodyPr>
          <a:lstStyle/>
          <a:p>
            <a:r>
              <a:rPr lang="en-US" sz="2800" dirty="0"/>
              <a:t>Temporal Map with NTPA Queries for part of a Learning Journey*</a:t>
            </a:r>
          </a:p>
        </p:txBody>
      </p:sp>
      <p:graphicFrame>
        <p:nvGraphicFramePr>
          <p:cNvPr id="4" name="Content Placeholder 3">
            <a:extLst>
              <a:ext uri="{FF2B5EF4-FFF2-40B4-BE49-F238E27FC236}">
                <a16:creationId xmlns:a16="http://schemas.microsoft.com/office/drawing/2014/main" id="{651BE5DD-6B9D-B1E2-E0C2-EF3FA8025F64}"/>
              </a:ext>
            </a:extLst>
          </p:cNvPr>
          <p:cNvGraphicFramePr>
            <a:graphicFrameLocks noGrp="1"/>
          </p:cNvGraphicFramePr>
          <p:nvPr>
            <p:ph idx="1"/>
            <p:extLst>
              <p:ext uri="{D42A27DB-BD31-4B8C-83A1-F6EECF244321}">
                <p14:modId xmlns:p14="http://schemas.microsoft.com/office/powerpoint/2010/main" val="816507751"/>
              </p:ext>
            </p:extLst>
          </p:nvPr>
        </p:nvGraphicFramePr>
        <p:xfrm>
          <a:off x="1331091" y="928872"/>
          <a:ext cx="10081552" cy="5451217"/>
        </p:xfrm>
        <a:graphic>
          <a:graphicData uri="http://schemas.openxmlformats.org/drawingml/2006/table">
            <a:tbl>
              <a:tblPr firstRow="1" firstCol="1" bandRow="1">
                <a:tableStyleId>{5C22544A-7EE6-4342-B048-85BDC9FD1C3A}</a:tableStyleId>
              </a:tblPr>
              <a:tblGrid>
                <a:gridCol w="1284309">
                  <a:extLst>
                    <a:ext uri="{9D8B030D-6E8A-4147-A177-3AD203B41FA5}">
                      <a16:colId xmlns:a16="http://schemas.microsoft.com/office/drawing/2014/main" val="808904338"/>
                    </a:ext>
                  </a:extLst>
                </a:gridCol>
                <a:gridCol w="1211226">
                  <a:extLst>
                    <a:ext uri="{9D8B030D-6E8A-4147-A177-3AD203B41FA5}">
                      <a16:colId xmlns:a16="http://schemas.microsoft.com/office/drawing/2014/main" val="3457393760"/>
                    </a:ext>
                  </a:extLst>
                </a:gridCol>
                <a:gridCol w="1372882">
                  <a:extLst>
                    <a:ext uri="{9D8B030D-6E8A-4147-A177-3AD203B41FA5}">
                      <a16:colId xmlns:a16="http://schemas.microsoft.com/office/drawing/2014/main" val="221732295"/>
                    </a:ext>
                  </a:extLst>
                </a:gridCol>
                <a:gridCol w="1242627">
                  <a:extLst>
                    <a:ext uri="{9D8B030D-6E8A-4147-A177-3AD203B41FA5}">
                      <a16:colId xmlns:a16="http://schemas.microsoft.com/office/drawing/2014/main" val="3047754997"/>
                    </a:ext>
                  </a:extLst>
                </a:gridCol>
                <a:gridCol w="1242627">
                  <a:extLst>
                    <a:ext uri="{9D8B030D-6E8A-4147-A177-3AD203B41FA5}">
                      <a16:colId xmlns:a16="http://schemas.microsoft.com/office/drawing/2014/main" val="3612736011"/>
                    </a:ext>
                  </a:extLst>
                </a:gridCol>
                <a:gridCol w="1242627">
                  <a:extLst>
                    <a:ext uri="{9D8B030D-6E8A-4147-A177-3AD203B41FA5}">
                      <a16:colId xmlns:a16="http://schemas.microsoft.com/office/drawing/2014/main" val="705656108"/>
                    </a:ext>
                  </a:extLst>
                </a:gridCol>
                <a:gridCol w="1242627">
                  <a:extLst>
                    <a:ext uri="{9D8B030D-6E8A-4147-A177-3AD203B41FA5}">
                      <a16:colId xmlns:a16="http://schemas.microsoft.com/office/drawing/2014/main" val="2618516586"/>
                    </a:ext>
                  </a:extLst>
                </a:gridCol>
                <a:gridCol w="1242627">
                  <a:extLst>
                    <a:ext uri="{9D8B030D-6E8A-4147-A177-3AD203B41FA5}">
                      <a16:colId xmlns:a16="http://schemas.microsoft.com/office/drawing/2014/main" val="2497127704"/>
                    </a:ext>
                  </a:extLst>
                </a:gridCol>
              </a:tblGrid>
              <a:tr h="1077443">
                <a:tc>
                  <a:txBody>
                    <a:bodyPr/>
                    <a:lstStyle/>
                    <a:p>
                      <a:pPr marL="0" marR="0" algn="ctr">
                        <a:lnSpc>
                          <a:spcPct val="107000"/>
                        </a:lnSpc>
                        <a:spcBef>
                          <a:spcPts val="0"/>
                        </a:spcBef>
                        <a:spcAft>
                          <a:spcPts val="0"/>
                        </a:spcAft>
                      </a:pPr>
                      <a:r>
                        <a:rPr lang="en-US" sz="2000" dirty="0">
                          <a:effectLst/>
                        </a:rPr>
                        <a:t>Joint</a:t>
                      </a:r>
                    </a:p>
                    <a:p>
                      <a:pPr marL="0" marR="0" algn="ctr">
                        <a:lnSpc>
                          <a:spcPct val="107000"/>
                        </a:lnSpc>
                        <a:spcBef>
                          <a:spcPts val="0"/>
                        </a:spcBef>
                        <a:spcAft>
                          <a:spcPts val="0"/>
                        </a:spcAft>
                      </a:pPr>
                      <a:r>
                        <a:rPr lang="en-US" sz="2000" dirty="0">
                          <a:effectLst/>
                        </a:rPr>
                        <a:t>Temporal</a:t>
                      </a:r>
                    </a:p>
                    <a:p>
                      <a:pPr marL="0" marR="0" algn="ctr">
                        <a:lnSpc>
                          <a:spcPct val="107000"/>
                        </a:lnSpc>
                        <a:spcBef>
                          <a:spcPts val="0"/>
                        </a:spcBef>
                        <a:spcAft>
                          <a:spcPts val="0"/>
                        </a:spcAft>
                      </a:pPr>
                      <a:r>
                        <a:rPr lang="en-US" sz="2000" dirty="0">
                          <a:effectLst/>
                        </a:rPr>
                        <a:t>Event (JTE)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Time</a:t>
                      </a:r>
                    </a:p>
                    <a:p>
                      <a:pPr marL="0" marR="0" algn="ctr">
                        <a:lnSpc>
                          <a:spcPct val="107000"/>
                        </a:lnSpc>
                        <a:spcBef>
                          <a:spcPts val="0"/>
                        </a:spcBef>
                        <a:spcAft>
                          <a:spcPts val="0"/>
                        </a:spcAft>
                      </a:pPr>
                      <a:r>
                        <a:rPr lang="en-US" sz="2000" dirty="0">
                          <a:effectLst/>
                        </a:rPr>
                        <a:t>(HH:MM)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Target Student Move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Instructor Move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Query 1</a:t>
                      </a:r>
                    </a:p>
                    <a:p>
                      <a:pPr marL="0" marR="0" algn="ctr">
                        <a:lnSpc>
                          <a:spcPct val="107000"/>
                        </a:lnSpc>
                        <a:spcBef>
                          <a:spcPts val="0"/>
                        </a:spcBef>
                        <a:spcAft>
                          <a:spcPts val="0"/>
                        </a:spcAft>
                      </a:pPr>
                      <a:r>
                        <a:rPr lang="en-US" sz="2000" i="1" dirty="0">
                          <a:effectLst/>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(DI)</a:t>
                      </a:r>
                    </a:p>
                  </a:txBody>
                  <a:tcPr marL="68580" marR="68580" marT="0" marB="0" anchor="b"/>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Query 2</a:t>
                      </a:r>
                    </a:p>
                    <a:p>
                      <a:pPr marL="0" marR="0" algn="ctr">
                        <a:lnSpc>
                          <a:spcPct val="107000"/>
                        </a:lnSpc>
                        <a:spcBef>
                          <a:spcPts val="0"/>
                        </a:spcBef>
                        <a:spcAft>
                          <a:spcPts val="0"/>
                        </a:spcAft>
                      </a:pPr>
                      <a:r>
                        <a:rPr lang="en-US" sz="2000" i="1" dirty="0">
                          <a:effectLst/>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(EN)</a:t>
                      </a:r>
                    </a:p>
                  </a:txBody>
                  <a:tcPr marL="68580" marR="68580" marT="0" marB="0" anchor="b"/>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Query 7</a:t>
                      </a:r>
                    </a:p>
                    <a:p>
                      <a:pPr marL="0" marR="0" algn="ctr">
                        <a:lnSpc>
                          <a:spcPct val="107000"/>
                        </a:lnSpc>
                        <a:spcBef>
                          <a:spcPts val="0"/>
                        </a:spcBef>
                        <a:spcAft>
                          <a:spcPts val="0"/>
                        </a:spcAft>
                      </a:pPr>
                      <a:r>
                        <a:rPr lang="en-US" sz="2000" i="1" dirty="0">
                          <a:effectLst/>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(EN | DI)</a:t>
                      </a:r>
                    </a:p>
                  </a:txBody>
                  <a:tcPr marL="68580" marR="68580" marT="0" marB="0" anchor="b"/>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Query 8</a:t>
                      </a:r>
                    </a:p>
                    <a:p>
                      <a:pPr marL="0" marR="0" algn="ctr">
                        <a:lnSpc>
                          <a:spcPct val="107000"/>
                        </a:lnSpc>
                        <a:spcBef>
                          <a:spcPts val="0"/>
                        </a:spcBef>
                        <a:spcAft>
                          <a:spcPts val="0"/>
                        </a:spcAft>
                      </a:pPr>
                      <a:r>
                        <a:rPr lang="en-US" sz="2000" i="1" dirty="0">
                          <a:effectLst/>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(NE | DI)</a:t>
                      </a:r>
                    </a:p>
                  </a:txBody>
                  <a:tcPr marL="68580" marR="68580" marT="0" marB="0" anchor="b"/>
                </a:tc>
                <a:extLst>
                  <a:ext uri="{0D108BD9-81ED-4DB2-BD59-A6C34878D82A}">
                    <a16:rowId xmlns:a16="http://schemas.microsoft.com/office/drawing/2014/main" val="3415460087"/>
                  </a:ext>
                </a:extLst>
              </a:tr>
              <a:tr h="346916">
                <a:tc>
                  <a:txBody>
                    <a:bodyPr/>
                    <a:lstStyle/>
                    <a:p>
                      <a:pPr marL="0" marR="0" algn="ctr">
                        <a:lnSpc>
                          <a:spcPct val="107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832690"/>
                  </a:ext>
                </a:extLst>
              </a:tr>
              <a:tr h="346916">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3727973"/>
                  </a:ext>
                </a:extLst>
              </a:tr>
              <a:tr h="346916">
                <a:tc>
                  <a:txBody>
                    <a:bodyPr/>
                    <a:lstStyle/>
                    <a:p>
                      <a:pPr marL="0" marR="0" algn="ctr">
                        <a:lnSpc>
                          <a:spcPct val="107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1781654"/>
                  </a:ext>
                </a:extLst>
              </a:tr>
              <a:tr h="346916">
                <a:tc>
                  <a:txBody>
                    <a:bodyPr/>
                    <a:lstStyle/>
                    <a:p>
                      <a:pPr marL="0" marR="0" algn="ctr">
                        <a:lnSpc>
                          <a:spcPct val="107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9529767"/>
                  </a:ext>
                </a:extLst>
              </a:tr>
              <a:tr h="346916">
                <a:tc>
                  <a:txBody>
                    <a:bodyPr/>
                    <a:lstStyle/>
                    <a:p>
                      <a:pPr marL="0" marR="0" algn="ctr">
                        <a:lnSpc>
                          <a:spcPct val="107000"/>
                        </a:lnSpc>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5317707"/>
                  </a:ext>
                </a:extLst>
              </a:tr>
              <a:tr h="346916">
                <a:tc>
                  <a:txBody>
                    <a:bodyPr/>
                    <a:lstStyle/>
                    <a:p>
                      <a:pPr marL="0" marR="0" algn="ctr">
                        <a:lnSpc>
                          <a:spcPct val="107000"/>
                        </a:lnSpc>
                        <a:spcBef>
                          <a:spcPts val="0"/>
                        </a:spcBef>
                        <a:spcAft>
                          <a:spcPts val="0"/>
                        </a:spcAft>
                      </a:pPr>
                      <a:r>
                        <a:rPr lang="en-US"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2713137504"/>
                  </a:ext>
                </a:extLst>
              </a:tr>
              <a:tr h="346916">
                <a:tc>
                  <a:txBody>
                    <a:bodyPr/>
                    <a:lstStyle/>
                    <a:p>
                      <a:pPr marL="0" marR="0" algn="ctr">
                        <a:lnSpc>
                          <a:spcPct val="107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1190530"/>
                  </a:ext>
                </a:extLst>
              </a:tr>
              <a:tr h="346916">
                <a:tc>
                  <a:txBody>
                    <a:bodyPr/>
                    <a:lstStyle/>
                    <a:p>
                      <a:pPr marL="0" marR="0" algn="ctr">
                        <a:lnSpc>
                          <a:spcPct val="107000"/>
                        </a:lnSpc>
                        <a:spcBef>
                          <a:spcPts val="0"/>
                        </a:spcBef>
                        <a:spcAft>
                          <a:spcPts val="0"/>
                        </a:spcAft>
                      </a:pPr>
                      <a:r>
                        <a:rPr lang="en-US"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076678"/>
                  </a:ext>
                </a:extLst>
              </a:tr>
              <a:tr h="346916">
                <a:tc>
                  <a:txBody>
                    <a:bodyPr/>
                    <a:lstStyle/>
                    <a:p>
                      <a:pPr marL="0" marR="0" algn="ctr">
                        <a:lnSpc>
                          <a:spcPct val="107000"/>
                        </a:lnSpc>
                        <a:spcBef>
                          <a:spcPts val="0"/>
                        </a:spcBef>
                        <a:spcAft>
                          <a:spcPts val="0"/>
                        </a:spcAft>
                      </a:pPr>
                      <a:r>
                        <a:rPr lang="en-US"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0018647"/>
                  </a:ext>
                </a:extLst>
              </a:tr>
              <a:tr h="346916">
                <a:tc>
                  <a:txBody>
                    <a:bodyPr/>
                    <a:lstStyle/>
                    <a:p>
                      <a:pPr marL="0" marR="0" algn="ctr">
                        <a:lnSpc>
                          <a:spcPct val="107000"/>
                        </a:lnSpc>
                        <a:spcBef>
                          <a:spcPts val="0"/>
                        </a:spcBef>
                        <a:spcAft>
                          <a:spcPts val="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654097"/>
                  </a:ext>
                </a:extLst>
              </a:tr>
              <a:tr h="346916">
                <a:tc>
                  <a:txBody>
                    <a:bodyPr/>
                    <a:lstStyle/>
                    <a:p>
                      <a:pPr marL="0" marR="0" algn="ctr">
                        <a:lnSpc>
                          <a:spcPct val="107000"/>
                        </a:lnSpc>
                        <a:spcBef>
                          <a:spcPts val="0"/>
                        </a:spcBef>
                        <a:spcAft>
                          <a:spcPts val="0"/>
                        </a:spcAft>
                      </a:pPr>
                      <a:r>
                        <a:rPr lang="en-US" sz="2000">
                          <a:effectLst/>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10:25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690300"/>
                  </a:ext>
                </a:extLst>
              </a:tr>
              <a:tr h="346916">
                <a:tc>
                  <a:txBody>
                    <a:bodyPr/>
                    <a:lstStyle/>
                    <a:p>
                      <a:pPr marL="0" marR="0" algn="ctr">
                        <a:lnSpc>
                          <a:spcPct val="107000"/>
                        </a:lnSpc>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DI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8956895"/>
                  </a:ext>
                </a:extLst>
              </a:tr>
            </a:tbl>
          </a:graphicData>
        </a:graphic>
      </p:graphicFrame>
      <p:sp>
        <p:nvSpPr>
          <p:cNvPr id="3" name="TextBox 2">
            <a:extLst>
              <a:ext uri="{FF2B5EF4-FFF2-40B4-BE49-F238E27FC236}">
                <a16:creationId xmlns:a16="http://schemas.microsoft.com/office/drawing/2014/main" id="{34CBFE7C-C13F-EA54-4EBB-8852034219A2}"/>
              </a:ext>
            </a:extLst>
          </p:cNvPr>
          <p:cNvSpPr txBox="1"/>
          <p:nvPr/>
        </p:nvSpPr>
        <p:spPr>
          <a:xfrm>
            <a:off x="6574422" y="6380089"/>
            <a:ext cx="4752263" cy="369332"/>
          </a:xfrm>
          <a:prstGeom prst="rect">
            <a:avLst/>
          </a:prstGeom>
          <a:noFill/>
        </p:spPr>
        <p:txBody>
          <a:bodyPr wrap="none" rtlCol="0">
            <a:spAutoFit/>
          </a:bodyPr>
          <a:lstStyle/>
          <a:p>
            <a:r>
              <a:rPr lang="en-US" dirty="0"/>
              <a:t>*a 1 signifies that the query is true for that JTE</a:t>
            </a:r>
          </a:p>
        </p:txBody>
      </p:sp>
      <p:sp>
        <p:nvSpPr>
          <p:cNvPr id="9" name="Footer Placeholder 8">
            <a:extLst>
              <a:ext uri="{FF2B5EF4-FFF2-40B4-BE49-F238E27FC236}">
                <a16:creationId xmlns:a16="http://schemas.microsoft.com/office/drawing/2014/main" id="{0C77BFAB-E52A-4A56-E160-B6437CAB2CEA}"/>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14858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13F2-EEEA-C563-C995-39285006CA52}"/>
              </a:ext>
            </a:extLst>
          </p:cNvPr>
          <p:cNvSpPr>
            <a:spLocks noGrp="1"/>
          </p:cNvSpPr>
          <p:nvPr>
            <p:ph type="title"/>
          </p:nvPr>
        </p:nvSpPr>
        <p:spPr>
          <a:xfrm>
            <a:off x="1295400" y="269112"/>
            <a:ext cx="9601200" cy="1177724"/>
          </a:xfrm>
        </p:spPr>
        <p:txBody>
          <a:bodyPr>
            <a:normAutofit fontScale="90000"/>
          </a:bodyPr>
          <a:lstStyle/>
          <a:p>
            <a:r>
              <a:rPr lang="en-US" sz="4400" dirty="0"/>
              <a:t>Temporal Map with further NTPA Queries for Learning Journey 1</a:t>
            </a:r>
            <a:endParaRPr lang="en-US" dirty="0"/>
          </a:p>
        </p:txBody>
      </p:sp>
      <p:graphicFrame>
        <p:nvGraphicFramePr>
          <p:cNvPr id="4" name="Content Placeholder 3" descr="Temporal map displayed as a Table with 1's in cells where the query in each column matches&#10;&#10;Row 13 is blank to show 588 skipped rows.">
            <a:extLst>
              <a:ext uri="{FF2B5EF4-FFF2-40B4-BE49-F238E27FC236}">
                <a16:creationId xmlns:a16="http://schemas.microsoft.com/office/drawing/2014/main" id="{5E2C6817-2CB9-0D66-532D-C90297FE8B90}"/>
              </a:ext>
            </a:extLst>
          </p:cNvPr>
          <p:cNvGraphicFramePr>
            <a:graphicFrameLocks noGrp="1"/>
          </p:cNvGraphicFramePr>
          <p:nvPr>
            <p:ph idx="1"/>
            <p:extLst>
              <p:ext uri="{D42A27DB-BD31-4B8C-83A1-F6EECF244321}">
                <p14:modId xmlns:p14="http://schemas.microsoft.com/office/powerpoint/2010/main" val="4054589910"/>
              </p:ext>
            </p:extLst>
          </p:nvPr>
        </p:nvGraphicFramePr>
        <p:xfrm>
          <a:off x="990117" y="1634888"/>
          <a:ext cx="10839208" cy="4828148"/>
        </p:xfrm>
        <a:graphic>
          <a:graphicData uri="http://schemas.openxmlformats.org/drawingml/2006/table">
            <a:tbl>
              <a:tblPr firstRow="1" firstCol="1" bandRow="1">
                <a:tableStyleId>{5C22544A-7EE6-4342-B048-85BDC9FD1C3A}</a:tableStyleId>
              </a:tblPr>
              <a:tblGrid>
                <a:gridCol w="1131461">
                  <a:extLst>
                    <a:ext uri="{9D8B030D-6E8A-4147-A177-3AD203B41FA5}">
                      <a16:colId xmlns:a16="http://schemas.microsoft.com/office/drawing/2014/main" val="1907170366"/>
                    </a:ext>
                  </a:extLst>
                </a:gridCol>
                <a:gridCol w="998348">
                  <a:extLst>
                    <a:ext uri="{9D8B030D-6E8A-4147-A177-3AD203B41FA5}">
                      <a16:colId xmlns:a16="http://schemas.microsoft.com/office/drawing/2014/main" val="2205684451"/>
                    </a:ext>
                  </a:extLst>
                </a:gridCol>
                <a:gridCol w="802482">
                  <a:extLst>
                    <a:ext uri="{9D8B030D-6E8A-4147-A177-3AD203B41FA5}">
                      <a16:colId xmlns:a16="http://schemas.microsoft.com/office/drawing/2014/main" val="2075824840"/>
                    </a:ext>
                  </a:extLst>
                </a:gridCol>
                <a:gridCol w="951759">
                  <a:extLst>
                    <a:ext uri="{9D8B030D-6E8A-4147-A177-3AD203B41FA5}">
                      <a16:colId xmlns:a16="http://schemas.microsoft.com/office/drawing/2014/main" val="3359414936"/>
                    </a:ext>
                  </a:extLst>
                </a:gridCol>
                <a:gridCol w="737827">
                  <a:extLst>
                    <a:ext uri="{9D8B030D-6E8A-4147-A177-3AD203B41FA5}">
                      <a16:colId xmlns:a16="http://schemas.microsoft.com/office/drawing/2014/main" val="2840230230"/>
                    </a:ext>
                  </a:extLst>
                </a:gridCol>
                <a:gridCol w="764449">
                  <a:extLst>
                    <a:ext uri="{9D8B030D-6E8A-4147-A177-3AD203B41FA5}">
                      <a16:colId xmlns:a16="http://schemas.microsoft.com/office/drawing/2014/main" val="39552010"/>
                    </a:ext>
                  </a:extLst>
                </a:gridCol>
                <a:gridCol w="869038">
                  <a:extLst>
                    <a:ext uri="{9D8B030D-6E8A-4147-A177-3AD203B41FA5}">
                      <a16:colId xmlns:a16="http://schemas.microsoft.com/office/drawing/2014/main" val="2066787238"/>
                    </a:ext>
                  </a:extLst>
                </a:gridCol>
                <a:gridCol w="869989">
                  <a:extLst>
                    <a:ext uri="{9D8B030D-6E8A-4147-A177-3AD203B41FA5}">
                      <a16:colId xmlns:a16="http://schemas.microsoft.com/office/drawing/2014/main" val="809726440"/>
                    </a:ext>
                  </a:extLst>
                </a:gridCol>
                <a:gridCol w="924185">
                  <a:extLst>
                    <a:ext uri="{9D8B030D-6E8A-4147-A177-3AD203B41FA5}">
                      <a16:colId xmlns:a16="http://schemas.microsoft.com/office/drawing/2014/main" val="3216329034"/>
                    </a:ext>
                  </a:extLst>
                </a:gridCol>
                <a:gridCol w="924185">
                  <a:extLst>
                    <a:ext uri="{9D8B030D-6E8A-4147-A177-3AD203B41FA5}">
                      <a16:colId xmlns:a16="http://schemas.microsoft.com/office/drawing/2014/main" val="877315559"/>
                    </a:ext>
                  </a:extLst>
                </a:gridCol>
                <a:gridCol w="922284">
                  <a:extLst>
                    <a:ext uri="{9D8B030D-6E8A-4147-A177-3AD203B41FA5}">
                      <a16:colId xmlns:a16="http://schemas.microsoft.com/office/drawing/2014/main" val="59721288"/>
                    </a:ext>
                  </a:extLst>
                </a:gridCol>
                <a:gridCol w="943201">
                  <a:extLst>
                    <a:ext uri="{9D8B030D-6E8A-4147-A177-3AD203B41FA5}">
                      <a16:colId xmlns:a16="http://schemas.microsoft.com/office/drawing/2014/main" val="581413831"/>
                    </a:ext>
                  </a:extLst>
                </a:gridCol>
              </a:tblGrid>
              <a:tr h="816383">
                <a:tc>
                  <a:txBody>
                    <a:bodyPr/>
                    <a:lstStyle/>
                    <a:p>
                      <a:pPr marL="0" marR="0" algn="ctr">
                        <a:lnSpc>
                          <a:spcPct val="107000"/>
                        </a:lnSpc>
                        <a:spcBef>
                          <a:spcPts val="0"/>
                        </a:spcBef>
                        <a:spcAft>
                          <a:spcPts val="0"/>
                        </a:spcAft>
                      </a:pPr>
                      <a:r>
                        <a:rPr lang="en-US" sz="1400" dirty="0">
                          <a:effectLst/>
                        </a:rPr>
                        <a:t>Joint</a:t>
                      </a:r>
                    </a:p>
                    <a:p>
                      <a:pPr marL="0" marR="0" algn="ctr">
                        <a:lnSpc>
                          <a:spcPct val="107000"/>
                        </a:lnSpc>
                        <a:spcBef>
                          <a:spcPts val="0"/>
                        </a:spcBef>
                        <a:spcAft>
                          <a:spcPts val="0"/>
                        </a:spcAft>
                      </a:pPr>
                      <a:r>
                        <a:rPr lang="en-US" sz="1400" dirty="0">
                          <a:effectLst/>
                        </a:rPr>
                        <a:t>Temporal</a:t>
                      </a:r>
                    </a:p>
                    <a:p>
                      <a:pPr marL="0" marR="0" algn="ctr">
                        <a:lnSpc>
                          <a:spcPct val="107000"/>
                        </a:lnSpc>
                        <a:spcBef>
                          <a:spcPts val="0"/>
                        </a:spcBef>
                        <a:spcAft>
                          <a:spcPts val="0"/>
                        </a:spcAft>
                      </a:pPr>
                      <a:r>
                        <a:rPr lang="en-US" sz="1400" dirty="0">
                          <a:effectLst/>
                        </a:rPr>
                        <a:t>Event (JTE)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Time</a:t>
                      </a:r>
                    </a:p>
                    <a:p>
                      <a:pPr marL="0" marR="0" algn="ctr">
                        <a:lnSpc>
                          <a:spcPct val="107000"/>
                        </a:lnSpc>
                        <a:spcBef>
                          <a:spcPts val="0"/>
                        </a:spcBef>
                        <a:spcAft>
                          <a:spcPts val="0"/>
                        </a:spcAft>
                      </a:pPr>
                      <a:r>
                        <a:rPr lang="en-US" sz="1400" dirty="0">
                          <a:effectLst/>
                        </a:rPr>
                        <a:t>(HH:MM)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Target Student Move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Instructor Move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1</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(DI)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2</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3</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(DI</a:t>
                      </a:r>
                      <a:r>
                        <a:rPr lang="en-US" sz="1400" dirty="0">
                          <a:effectLst/>
                          <a:sym typeface="Symbol" pitchFamily="2" charset="2"/>
                        </a:rPr>
                        <a:t></a:t>
                      </a:r>
                      <a:r>
                        <a:rPr lang="en-US" sz="1400" dirty="0">
                          <a:effectLst/>
                        </a:rPr>
                        <a:t>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4</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(DI</a:t>
                      </a:r>
                      <a:r>
                        <a:rPr lang="en-US" sz="1400" dirty="0">
                          <a:effectLst/>
                          <a:sym typeface="Symbol" pitchFamily="2" charset="2"/>
                        </a:rPr>
                        <a:t></a:t>
                      </a:r>
                      <a:r>
                        <a:rPr lang="en-US" sz="1400" dirty="0">
                          <a:effectLst/>
                        </a:rPr>
                        <a:t>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5</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ND</a:t>
                      </a:r>
                      <a:r>
                        <a:rPr lang="en-US" sz="1400" dirty="0">
                          <a:effectLst/>
                          <a:sym typeface="Symbol" pitchFamily="2" charset="2"/>
                        </a:rPr>
                        <a:t></a:t>
                      </a:r>
                      <a:r>
                        <a:rPr lang="en-US" sz="1400" dirty="0">
                          <a:effectLst/>
                        </a:rPr>
                        <a:t>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6</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(ND</a:t>
                      </a:r>
                      <a:r>
                        <a:rPr lang="en-US" sz="1400" dirty="0">
                          <a:effectLst/>
                          <a:sym typeface="Symbol" pitchFamily="2" charset="2"/>
                        </a:rPr>
                        <a:t></a:t>
                      </a:r>
                      <a:r>
                        <a:rPr lang="en-US" sz="1400" dirty="0">
                          <a:effectLst/>
                        </a:rPr>
                        <a:t>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7</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(EN </a:t>
                      </a:r>
                      <a:r>
                        <a:rPr lang="en-US" sz="1400" dirty="0">
                          <a:effectLst/>
                          <a:sym typeface="Symbol" pitchFamily="2" charset="2"/>
                        </a:rPr>
                        <a:t></a:t>
                      </a:r>
                      <a:r>
                        <a:rPr lang="en-US" sz="1400" dirty="0">
                          <a:effectLst/>
                        </a:rPr>
                        <a:t>DI)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tc>
                  <a:txBody>
                    <a:bodyPr/>
                    <a:lstStyle/>
                    <a:p>
                      <a:pPr marL="0" marR="0" algn="ctr">
                        <a:lnSpc>
                          <a:spcPct val="107000"/>
                        </a:lnSpc>
                        <a:spcBef>
                          <a:spcPts val="0"/>
                        </a:spcBef>
                        <a:spcAft>
                          <a:spcPts val="0"/>
                        </a:spcAft>
                      </a:pPr>
                      <a:r>
                        <a:rPr lang="en-US" sz="1400" dirty="0">
                          <a:effectLst/>
                        </a:rPr>
                        <a:t>Query 8</a:t>
                      </a:r>
                    </a:p>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i="1" dirty="0">
                          <a:effectLst/>
                        </a:rPr>
                        <a:t>p</a:t>
                      </a:r>
                      <a:r>
                        <a:rPr lang="en-US" sz="1400" dirty="0">
                          <a:effectLst/>
                        </a:rPr>
                        <a:t>(EN </a:t>
                      </a:r>
                      <a:r>
                        <a:rPr lang="en-US" sz="1400" dirty="0">
                          <a:effectLst/>
                          <a:sym typeface="Symbol" pitchFamily="2" charset="2"/>
                        </a:rPr>
                        <a:t></a:t>
                      </a:r>
                      <a:r>
                        <a:rPr lang="en-US" sz="1400" dirty="0">
                          <a:effectLst/>
                        </a:rPr>
                        <a:t>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50000"/>
                      </a:schemeClr>
                    </a:solidFill>
                  </a:tcPr>
                </a:tc>
                <a:extLst>
                  <a:ext uri="{0D108BD9-81ED-4DB2-BD59-A6C34878D82A}">
                    <a16:rowId xmlns:a16="http://schemas.microsoft.com/office/drawing/2014/main" val="2046698134"/>
                  </a:ext>
                </a:extLst>
              </a:tr>
              <a:tr h="245399">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356224"/>
                  </a:ext>
                </a:extLst>
              </a:tr>
              <a:tr h="245399">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6496329"/>
                  </a:ext>
                </a:extLst>
              </a:tr>
              <a:tr h="245399">
                <a:tc>
                  <a:txBody>
                    <a:bodyPr/>
                    <a:lstStyle/>
                    <a:p>
                      <a:pPr marL="0" marR="0" algn="ct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4296156"/>
                  </a:ext>
                </a:extLst>
              </a:tr>
              <a:tr h="245399">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0904881"/>
                  </a:ext>
                </a:extLst>
              </a:tr>
              <a:tr h="245399">
                <a:tc>
                  <a:txBody>
                    <a:bodyPr/>
                    <a:lstStyle/>
                    <a:p>
                      <a:pPr marL="0" marR="0" algn="ct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5552571"/>
                  </a:ext>
                </a:extLst>
              </a:tr>
              <a:tr h="245399">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6696382"/>
                  </a:ext>
                </a:extLst>
              </a:tr>
              <a:tr h="245399">
                <a:tc>
                  <a:txBody>
                    <a:bodyPr/>
                    <a:lstStyle/>
                    <a:p>
                      <a:pPr marL="0" marR="0" algn="ct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3046691"/>
                  </a:ext>
                </a:extLst>
              </a:tr>
              <a:tr h="245399">
                <a:tc>
                  <a:txBody>
                    <a:bodyPr/>
                    <a:lstStyle/>
                    <a:p>
                      <a:pPr marL="0" marR="0" algn="ct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858314"/>
                  </a:ext>
                </a:extLst>
              </a:tr>
              <a:tr h="245399">
                <a:tc>
                  <a:txBody>
                    <a:bodyPr/>
                    <a:lstStyle/>
                    <a:p>
                      <a:pPr marL="0" marR="0" algn="ct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9224016"/>
                  </a:ext>
                </a:extLst>
              </a:tr>
              <a:tr h="245399">
                <a:tc>
                  <a:txBody>
                    <a:bodyPr/>
                    <a:lstStyle/>
                    <a:p>
                      <a:pPr marL="0" marR="0" algn="ct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818689"/>
                  </a:ext>
                </a:extLst>
              </a:tr>
              <a:tr h="245399">
                <a:tc>
                  <a:txBody>
                    <a:bodyPr/>
                    <a:lstStyle/>
                    <a:p>
                      <a:pPr marL="0" marR="0" algn="ctr">
                        <a:lnSpc>
                          <a:spcPct val="107000"/>
                        </a:lnSpc>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4883931"/>
                  </a:ext>
                </a:extLst>
              </a:tr>
              <a:tr h="245399">
                <a:tc>
                  <a:txBody>
                    <a:bodyPr/>
                    <a:lstStyle/>
                    <a:p>
                      <a:pPr marL="0" marR="0" algn="ctr">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10:26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DI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5517262"/>
                  </a:ext>
                </a:extLst>
              </a:tr>
              <a:tr h="245399">
                <a:tc gridSpan="12">
                  <a:txBody>
                    <a:bodyPr/>
                    <a:lstStyle/>
                    <a:p>
                      <a:pPr marL="0" marR="0" algn="ctr">
                        <a:lnSpc>
                          <a:spcPct val="107000"/>
                        </a:lnSpc>
                        <a:spcBef>
                          <a:spcPts val="0"/>
                        </a:spcBef>
                        <a:spcAft>
                          <a:spcPts val="0"/>
                        </a:spcAft>
                      </a:pPr>
                      <a:r>
                        <a:rPr lang="en-US" sz="1400" dirty="0">
                          <a:effectLst/>
                        </a:rPr>
                        <a:t>(588 JTE’s not shown here)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9065791"/>
                  </a:ext>
                </a:extLst>
              </a:tr>
              <a:tr h="245399">
                <a:tc>
                  <a:txBody>
                    <a:bodyPr/>
                    <a:lstStyle/>
                    <a:p>
                      <a:pPr marL="0" marR="0" algn="ctr">
                        <a:lnSpc>
                          <a:spcPct val="107000"/>
                        </a:lnSpc>
                        <a:spcBef>
                          <a:spcPts val="0"/>
                        </a:spcBef>
                        <a:spcAft>
                          <a:spcPts val="0"/>
                        </a:spcAft>
                      </a:pPr>
                      <a:r>
                        <a:rPr lang="en-US" sz="1400">
                          <a:effectLst/>
                        </a:rPr>
                        <a:t>600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2156187"/>
                  </a:ext>
                </a:extLst>
              </a:tr>
              <a:tr h="245399">
                <a:tc>
                  <a:txBody>
                    <a:bodyPr/>
                    <a:lstStyle/>
                    <a:p>
                      <a:pPr marL="0" marR="0" algn="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rPr>
                        <a:t>Freq.</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290544"/>
                  </a:ext>
                </a:extLst>
              </a:tr>
              <a:tr h="245399">
                <a:tc>
                  <a:txBody>
                    <a:bodyPr/>
                    <a:lstStyle/>
                    <a:p>
                      <a:pPr marL="0" marR="0" algn="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a:lnSpc>
                          <a:spcPct val="107000"/>
                        </a:lnSpc>
                        <a:spcBef>
                          <a:spcPts val="0"/>
                        </a:spcBef>
                        <a:spcAft>
                          <a:spcPts val="0"/>
                        </a:spcAft>
                      </a:pPr>
                      <a:r>
                        <a:rPr lang="en-US" sz="1400">
                          <a:effectLst/>
                          <a:highlight>
                            <a:srgbClr val="FFFF00"/>
                          </a:highlight>
                        </a:rPr>
                        <a:t>Prob.</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highlight>
                            <a:srgbClr val="FFFF00"/>
                          </a:highlight>
                        </a:rPr>
                        <a:t>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highlight>
                            <a:srgbClr val="FFFF00"/>
                          </a:highlight>
                        </a:rPr>
                        <a:t>0.67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9558638"/>
                  </a:ext>
                </a:extLst>
              </a:tr>
            </a:tbl>
          </a:graphicData>
        </a:graphic>
      </p:graphicFrame>
      <p:sp>
        <p:nvSpPr>
          <p:cNvPr id="8" name="Footer Placeholder 7">
            <a:extLst>
              <a:ext uri="{FF2B5EF4-FFF2-40B4-BE49-F238E27FC236}">
                <a16:creationId xmlns:a16="http://schemas.microsoft.com/office/drawing/2014/main" id="{8F9CFF5C-BEBA-E58B-47A3-8AE0B760C7AC}"/>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72161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p:txBody>
          <a:bodyPr>
            <a:normAutofit/>
          </a:bodyPr>
          <a:lstStyle/>
          <a:p>
            <a:r>
              <a:rPr lang="en-US" sz="4000" dirty="0"/>
              <a:t>1983:  </a:t>
            </a:r>
            <a:r>
              <a:rPr lang="en-US" sz="4000" dirty="0">
                <a:hlinkClick r:id="rId2"/>
              </a:rPr>
              <a:t>Frick dissertation findings</a:t>
            </a:r>
            <a:r>
              <a:rPr lang="en-US" sz="4000" dirty="0"/>
              <a:t>:  NTPA</a:t>
            </a:r>
          </a:p>
        </p:txBody>
      </p:sp>
      <p:graphicFrame>
        <p:nvGraphicFramePr>
          <p:cNvPr id="4" name="Content Placeholder 3">
            <a:extLst>
              <a:ext uri="{FF2B5EF4-FFF2-40B4-BE49-F238E27FC236}">
                <a16:creationId xmlns:a16="http://schemas.microsoft.com/office/drawing/2014/main" id="{ACE0AFED-09E3-7148-5D40-8A3157FEE3CA}"/>
              </a:ext>
            </a:extLst>
          </p:cNvPr>
          <p:cNvGraphicFramePr>
            <a:graphicFrameLocks noGrp="1"/>
          </p:cNvGraphicFramePr>
          <p:nvPr>
            <p:ph idx="1"/>
            <p:extLst>
              <p:ext uri="{D42A27DB-BD31-4B8C-83A1-F6EECF244321}">
                <p14:modId xmlns:p14="http://schemas.microsoft.com/office/powerpoint/2010/main" val="3497106344"/>
              </p:ext>
            </p:extLst>
          </p:nvPr>
        </p:nvGraphicFramePr>
        <p:xfrm>
          <a:off x="1111171" y="1331607"/>
          <a:ext cx="10686533" cy="4690693"/>
        </p:xfrm>
        <a:graphic>
          <a:graphicData uri="http://schemas.openxmlformats.org/drawingml/2006/table">
            <a:tbl>
              <a:tblPr firstRow="1">
                <a:tableStyleId>{5C22544A-7EE6-4342-B048-85BDC9FD1C3A}</a:tableStyleId>
              </a:tblPr>
              <a:tblGrid>
                <a:gridCol w="1030145">
                  <a:extLst>
                    <a:ext uri="{9D8B030D-6E8A-4147-A177-3AD203B41FA5}">
                      <a16:colId xmlns:a16="http://schemas.microsoft.com/office/drawing/2014/main" val="4142407389"/>
                    </a:ext>
                  </a:extLst>
                </a:gridCol>
                <a:gridCol w="904336">
                  <a:extLst>
                    <a:ext uri="{9D8B030D-6E8A-4147-A177-3AD203B41FA5}">
                      <a16:colId xmlns:a16="http://schemas.microsoft.com/office/drawing/2014/main" val="2446929959"/>
                    </a:ext>
                  </a:extLst>
                </a:gridCol>
                <a:gridCol w="944005">
                  <a:extLst>
                    <a:ext uri="{9D8B030D-6E8A-4147-A177-3AD203B41FA5}">
                      <a16:colId xmlns:a16="http://schemas.microsoft.com/office/drawing/2014/main" val="315228718"/>
                    </a:ext>
                  </a:extLst>
                </a:gridCol>
                <a:gridCol w="1256607">
                  <a:extLst>
                    <a:ext uri="{9D8B030D-6E8A-4147-A177-3AD203B41FA5}">
                      <a16:colId xmlns:a16="http://schemas.microsoft.com/office/drawing/2014/main" val="1929785460"/>
                    </a:ext>
                  </a:extLst>
                </a:gridCol>
                <a:gridCol w="1259469">
                  <a:extLst>
                    <a:ext uri="{9D8B030D-6E8A-4147-A177-3AD203B41FA5}">
                      <a16:colId xmlns:a16="http://schemas.microsoft.com/office/drawing/2014/main" val="3804004093"/>
                    </a:ext>
                  </a:extLst>
                </a:gridCol>
                <a:gridCol w="1419172">
                  <a:extLst>
                    <a:ext uri="{9D8B030D-6E8A-4147-A177-3AD203B41FA5}">
                      <a16:colId xmlns:a16="http://schemas.microsoft.com/office/drawing/2014/main" val="257997252"/>
                    </a:ext>
                  </a:extLst>
                </a:gridCol>
                <a:gridCol w="1419172">
                  <a:extLst>
                    <a:ext uri="{9D8B030D-6E8A-4147-A177-3AD203B41FA5}">
                      <a16:colId xmlns:a16="http://schemas.microsoft.com/office/drawing/2014/main" val="87812162"/>
                    </a:ext>
                  </a:extLst>
                </a:gridCol>
                <a:gridCol w="1190479">
                  <a:extLst>
                    <a:ext uri="{9D8B030D-6E8A-4147-A177-3AD203B41FA5}">
                      <a16:colId xmlns:a16="http://schemas.microsoft.com/office/drawing/2014/main" val="1993689290"/>
                    </a:ext>
                  </a:extLst>
                </a:gridCol>
                <a:gridCol w="1263148">
                  <a:extLst>
                    <a:ext uri="{9D8B030D-6E8A-4147-A177-3AD203B41FA5}">
                      <a16:colId xmlns:a16="http://schemas.microsoft.com/office/drawing/2014/main" val="3399618785"/>
                    </a:ext>
                  </a:extLst>
                </a:gridCol>
              </a:tblGrid>
              <a:tr h="1062109">
                <a:tc>
                  <a:txBody>
                    <a:bodyPr/>
                    <a:lstStyle/>
                    <a:p>
                      <a:pPr marL="0" marR="0" algn="ctr">
                        <a:spcBef>
                          <a:spcPts val="0"/>
                        </a:spcBef>
                        <a:spcAft>
                          <a:spcPts val="0"/>
                        </a:spcAft>
                      </a:pPr>
                      <a:r>
                        <a:rPr lang="en-US" sz="1800" dirty="0">
                          <a:effectLst/>
                        </a:rPr>
                        <a:t>Learning Journey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i="1" dirty="0">
                          <a:effectLst/>
                        </a:rPr>
                        <a:t>p</a:t>
                      </a:r>
                      <a:r>
                        <a:rPr lang="en-US" sz="1800" dirty="0">
                          <a:effectLst/>
                        </a:rPr>
                        <a:t>(DI)</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(EN)</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(DI </a:t>
                      </a:r>
                      <a:r>
                        <a:rPr lang="en-US" sz="1800" dirty="0">
                          <a:effectLst/>
                          <a:sym typeface="Symbol" pitchFamily="2" charset="2"/>
                        </a:rPr>
                        <a:t></a:t>
                      </a:r>
                      <a:r>
                        <a:rPr lang="en-US" sz="1800" dirty="0">
                          <a:effectLst/>
                        </a:rPr>
                        <a:t> EN)</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(DI </a:t>
                      </a:r>
                      <a:r>
                        <a:rPr lang="en-US" sz="1800" dirty="0">
                          <a:effectLst/>
                          <a:sym typeface="Symbol" pitchFamily="2" charset="2"/>
                        </a:rPr>
                        <a:t></a:t>
                      </a:r>
                      <a:r>
                        <a:rPr lang="en-US" sz="1800" dirty="0">
                          <a:effectLst/>
                        </a:rPr>
                        <a:t> NE)</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(ND </a:t>
                      </a:r>
                      <a:r>
                        <a:rPr lang="en-US" sz="1800" dirty="0">
                          <a:effectLst/>
                          <a:sym typeface="Symbol" pitchFamily="2" charset="2"/>
                        </a:rPr>
                        <a:t></a:t>
                      </a:r>
                      <a:r>
                        <a:rPr lang="en-US" sz="1800" dirty="0">
                          <a:effectLst/>
                        </a:rPr>
                        <a:t> EN)</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(ND </a:t>
                      </a:r>
                      <a:r>
                        <a:rPr lang="en-US" sz="1800" dirty="0">
                          <a:effectLst/>
                          <a:sym typeface="Symbol" pitchFamily="2" charset="2"/>
                        </a:rPr>
                        <a:t></a:t>
                      </a:r>
                      <a:r>
                        <a:rPr lang="en-US" sz="1800" dirty="0">
                          <a:effectLst/>
                        </a:rPr>
                        <a:t> NE)</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(EN </a:t>
                      </a:r>
                      <a:r>
                        <a:rPr lang="en-US" sz="1800" dirty="0">
                          <a:effectLst/>
                          <a:sym typeface="Symbol" pitchFamily="2" charset="2"/>
                        </a:rPr>
                        <a:t></a:t>
                      </a:r>
                      <a:r>
                        <a:rPr lang="en-US" sz="1800" dirty="0">
                          <a:effectLst/>
                        </a:rPr>
                        <a:t>DI)</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i="1" dirty="0">
                          <a:effectLst/>
                        </a:rPr>
                        <a:t>p</a:t>
                      </a:r>
                      <a:r>
                        <a:rPr lang="en-US" sz="1800" dirty="0">
                          <a:effectLst/>
                        </a:rPr>
                        <a:t>(EN </a:t>
                      </a:r>
                      <a:r>
                        <a:rPr lang="en-US" sz="1800" dirty="0">
                          <a:effectLst/>
                          <a:sym typeface="Symbol" pitchFamily="2" charset="2"/>
                        </a:rPr>
                        <a:t></a:t>
                      </a:r>
                      <a:r>
                        <a:rPr lang="en-US" sz="1800" dirty="0">
                          <a:effectLst/>
                        </a:rPr>
                        <a:t>ND)</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70638944"/>
                  </a:ext>
                </a:extLst>
              </a:tr>
              <a:tr h="376164">
                <a:tc>
                  <a:txBody>
                    <a:bodyPr/>
                    <a:lstStyle/>
                    <a:p>
                      <a:pPr marL="0" marR="0" algn="ctr">
                        <a:spcBef>
                          <a:spcPts val="0"/>
                        </a:spcBef>
                        <a:spcAft>
                          <a:spcPts val="0"/>
                        </a:spcAft>
                      </a:pPr>
                      <a:r>
                        <a:rPr lang="en-US" sz="1800" dirty="0">
                          <a:effectLst/>
                          <a:highlight>
                            <a:srgbClr val="FFFF00"/>
                          </a:highlight>
                        </a:rPr>
                        <a:t>1</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highlight>
                            <a:srgbClr val="FFFF00"/>
                          </a:highlight>
                        </a:rPr>
                        <a:t>0.50</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highlight>
                            <a:srgbClr val="FFFF00"/>
                          </a:highlight>
                        </a:rPr>
                        <a:t>0.80</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highlight>
                            <a:srgbClr val="FFFF00"/>
                          </a:highlight>
                        </a:rPr>
                        <a:t>0.46</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highlight>
                            <a:srgbClr val="FFFF00"/>
                          </a:highlight>
                        </a:rPr>
                        <a:t>0.04</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highlight>
                            <a:srgbClr val="FFFF00"/>
                          </a:highlight>
                        </a:rPr>
                        <a:t>0.34</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highlight>
                            <a:srgbClr val="FFFF00"/>
                          </a:highlight>
                        </a:rPr>
                        <a:t>0.16</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highlight>
                            <a:srgbClr val="FFFF00"/>
                          </a:highlight>
                        </a:rPr>
                        <a:t>0.92</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highlight>
                            <a:srgbClr val="FFFF00"/>
                          </a:highlight>
                        </a:rPr>
                        <a:t>0.67</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3810461"/>
                  </a:ext>
                </a:extLst>
              </a:tr>
              <a:tr h="376164">
                <a:tc>
                  <a:txBody>
                    <a:bodyPr/>
                    <a:lstStyle/>
                    <a:p>
                      <a:pPr marL="0" marR="0" algn="ctr">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0.37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0.95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8023325"/>
                  </a:ext>
                </a:extLst>
              </a:tr>
              <a:tr h="376164">
                <a:tc>
                  <a:txBody>
                    <a:bodyPr/>
                    <a:lstStyle/>
                    <a:p>
                      <a:pPr marL="0" marR="0" algn="ctr">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0.56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0.97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6577256"/>
                  </a:ext>
                </a:extLst>
              </a:tr>
              <a:tr h="376164">
                <a:tc>
                  <a:txBody>
                    <a:bodyPr/>
                    <a:lstStyle/>
                    <a:p>
                      <a:pPr marL="0" marR="0" algn="ctr">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0.31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7161555"/>
                  </a:ext>
                </a:extLst>
              </a:tr>
              <a:tr h="376164">
                <a:tc>
                  <a:txBody>
                    <a:bodyPr/>
                    <a:lstStyle/>
                    <a:p>
                      <a:pPr marL="0" marR="0" algn="ctr">
                        <a:spcBef>
                          <a:spcPts val="0"/>
                        </a:spcBef>
                        <a:spcAft>
                          <a:spcPts val="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0.73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0.98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0.49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775219"/>
                  </a:ext>
                </a:extLst>
              </a:tr>
              <a:tr h="376164">
                <a:tc>
                  <a:txBody>
                    <a:bodyPr/>
                    <a:lstStyle/>
                    <a:p>
                      <a:pPr marL="0" marR="0" algn="ctr">
                        <a:spcBef>
                          <a:spcPts val="0"/>
                        </a:spcBef>
                        <a:spcAft>
                          <a:spcPts val="0"/>
                        </a:spcAft>
                      </a:pPr>
                      <a:r>
                        <a:rPr lang="en-US"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0.59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3512481"/>
                  </a:ext>
                </a:extLst>
              </a:tr>
              <a:tr h="0">
                <a:tc>
                  <a:txBody>
                    <a:bodyPr/>
                    <a:lstStyle/>
                    <a:p>
                      <a:pPr marL="0" marR="0" algn="ctr">
                        <a:spcBef>
                          <a:spcPts val="0"/>
                        </a:spcBef>
                        <a:spcAft>
                          <a:spcPts val="0"/>
                        </a:spcAft>
                      </a:pPr>
                      <a:r>
                        <a:rPr lang="en-US" sz="1800">
                          <a:effectLst/>
                        </a:rPr>
                        <a:t>7 - 25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1493394"/>
                  </a:ext>
                </a:extLst>
              </a:tr>
              <a:tr h="517269">
                <a:tc>
                  <a:txBody>
                    <a:bodyPr/>
                    <a:lstStyle/>
                    <a:p>
                      <a:pPr marL="0" marR="0" algn="ctr">
                        <a:spcBef>
                          <a:spcPts val="0"/>
                        </a:spcBef>
                        <a:spcAft>
                          <a:spcPts val="0"/>
                        </a:spcAft>
                      </a:pPr>
                      <a:endParaRPr lang="en-US" sz="1800" dirty="0">
                        <a:effectLst/>
                      </a:endParaRPr>
                    </a:p>
                    <a:p>
                      <a:pPr marL="0" marR="0" algn="ctr">
                        <a:spcBef>
                          <a:spcPts val="0"/>
                        </a:spcBef>
                        <a:spcAft>
                          <a:spcPts val="0"/>
                        </a:spcAft>
                      </a:pPr>
                      <a:endParaRPr lang="en-US" sz="1800" dirty="0">
                        <a:effectLst/>
                      </a:endParaRPr>
                    </a:p>
                    <a:p>
                      <a:pPr marL="0" marR="0" algn="ctr">
                        <a:spcBef>
                          <a:spcPts val="0"/>
                        </a:spcBef>
                        <a:spcAft>
                          <a:spcPts val="0"/>
                        </a:spcAft>
                      </a:pPr>
                      <a:r>
                        <a:rPr lang="en-US" sz="1800" dirty="0">
                          <a:effectLst/>
                        </a:rPr>
                        <a:t>Mean </a:t>
                      </a:r>
                    </a:p>
                    <a:p>
                      <a:pPr marL="0" marR="0" algn="ctr">
                        <a:spcBef>
                          <a:spcPts val="0"/>
                        </a:spcBef>
                        <a:spcAft>
                          <a:spcPts val="0"/>
                        </a:spcAft>
                      </a:pPr>
                      <a:r>
                        <a:rPr lang="en-US" sz="1800" dirty="0">
                          <a:effectLst/>
                        </a:rPr>
                        <a:t>(SD)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0.432 </a:t>
                      </a:r>
                    </a:p>
                    <a:p>
                      <a:pPr marL="0" marR="0" algn="ctr">
                        <a:spcBef>
                          <a:spcPts val="0"/>
                        </a:spcBef>
                        <a:spcAft>
                          <a:spcPts val="0"/>
                        </a:spcAft>
                      </a:pPr>
                      <a:r>
                        <a:rPr lang="en-US" sz="1800">
                          <a:effectLst/>
                        </a:rPr>
                        <a:t>(0.144)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0.741</a:t>
                      </a:r>
                      <a:br>
                        <a:rPr lang="en-US" sz="1800">
                          <a:effectLst/>
                        </a:rPr>
                      </a:br>
                      <a:r>
                        <a:rPr lang="en-US" sz="1800">
                          <a:effectLst/>
                        </a:rPr>
                        <a:t>(0.101)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0.416 </a:t>
                      </a:r>
                      <a:br>
                        <a:rPr lang="en-US" sz="1800" dirty="0">
                          <a:effectLst/>
                        </a:rPr>
                      </a:br>
                      <a:r>
                        <a:rPr lang="en-US" sz="1800" dirty="0">
                          <a:effectLst/>
                        </a:rPr>
                        <a:t>(0.139)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0.015</a:t>
                      </a:r>
                      <a:br>
                        <a:rPr lang="en-US" sz="1800">
                          <a:effectLst/>
                        </a:rPr>
                      </a:br>
                      <a:r>
                        <a:rPr lang="en-US" sz="1800">
                          <a:effectLst/>
                        </a:rPr>
                        <a:t>(0.010)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0.324</a:t>
                      </a:r>
                    </a:p>
                    <a:p>
                      <a:pPr marL="0" marR="0" algn="ctr">
                        <a:spcBef>
                          <a:spcPts val="0"/>
                        </a:spcBef>
                        <a:spcAft>
                          <a:spcPts val="0"/>
                        </a:spcAft>
                      </a:pPr>
                      <a:r>
                        <a:rPr lang="en-US" sz="1800" dirty="0">
                          <a:effectLst/>
                        </a:rPr>
                        <a:t> (0.114)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0.243</a:t>
                      </a:r>
                    </a:p>
                    <a:p>
                      <a:pPr marL="0" marR="0" algn="ctr">
                        <a:spcBef>
                          <a:spcPts val="0"/>
                        </a:spcBef>
                        <a:spcAft>
                          <a:spcPts val="0"/>
                        </a:spcAft>
                      </a:pPr>
                      <a:r>
                        <a:rPr lang="en-US" sz="1800" dirty="0">
                          <a:effectLst/>
                        </a:rPr>
                        <a:t>(0.104)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highlight>
                            <a:srgbClr val="FFFF00"/>
                          </a:highlight>
                        </a:rPr>
                        <a:t>0.967</a:t>
                      </a:r>
                    </a:p>
                    <a:p>
                      <a:pPr marL="0" marR="0" algn="ctr">
                        <a:spcBef>
                          <a:spcPts val="0"/>
                        </a:spcBef>
                        <a:spcAft>
                          <a:spcPts val="0"/>
                        </a:spcAft>
                      </a:pPr>
                      <a:r>
                        <a:rPr lang="en-US" sz="1800" dirty="0">
                          <a:effectLst/>
                        </a:rPr>
                        <a:t>(0.029)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highlight>
                            <a:srgbClr val="FFFF00"/>
                          </a:highlight>
                        </a:rPr>
                        <a:t>0.573</a:t>
                      </a:r>
                    </a:p>
                    <a:p>
                      <a:pPr marL="0" marR="0" algn="ctr">
                        <a:spcBef>
                          <a:spcPts val="0"/>
                        </a:spcBef>
                        <a:spcAft>
                          <a:spcPts val="0"/>
                        </a:spcAft>
                      </a:pPr>
                      <a:r>
                        <a:rPr lang="en-US" sz="1800" dirty="0">
                          <a:effectLst/>
                        </a:rPr>
                        <a:t>(0.142)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2311994"/>
                  </a:ext>
                </a:extLst>
              </a:tr>
            </a:tbl>
          </a:graphicData>
        </a:graphic>
      </p:graphicFrame>
      <p:sp>
        <p:nvSpPr>
          <p:cNvPr id="6" name="Frame 5" descr="Red frame to highlight right 2 columns">
            <a:extLst>
              <a:ext uri="{FF2B5EF4-FFF2-40B4-BE49-F238E27FC236}">
                <a16:creationId xmlns:a16="http://schemas.microsoft.com/office/drawing/2014/main" id="{052DCD98-69F4-F556-58BC-F7152C17FD77}"/>
              </a:ext>
            </a:extLst>
          </p:cNvPr>
          <p:cNvSpPr/>
          <p:nvPr/>
        </p:nvSpPr>
        <p:spPr>
          <a:xfrm>
            <a:off x="9278911" y="1603947"/>
            <a:ext cx="2655758" cy="4560219"/>
          </a:xfrm>
          <a:prstGeom prst="frame">
            <a:avLst>
              <a:gd name="adj1" fmla="val 4056"/>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705FD27-81C9-3D7D-75EF-D3377C1BA488}"/>
              </a:ext>
            </a:extLst>
          </p:cNvPr>
          <p:cNvSpPr txBox="1"/>
          <p:nvPr/>
        </p:nvSpPr>
        <p:spPr>
          <a:xfrm>
            <a:off x="2256018" y="6126475"/>
            <a:ext cx="6005170" cy="646331"/>
          </a:xfrm>
          <a:prstGeom prst="rect">
            <a:avLst/>
          </a:prstGeom>
          <a:noFill/>
        </p:spPr>
        <p:txBody>
          <a:bodyPr wrap="none" rtlCol="0">
            <a:spAutoFit/>
          </a:bodyPr>
          <a:lstStyle/>
          <a:p>
            <a:r>
              <a:rPr lang="en-US" dirty="0"/>
              <a:t>Key:  DI = Direct Instruction; EN = Student Engagement; </a:t>
            </a:r>
          </a:p>
          <a:p>
            <a:r>
              <a:rPr lang="en-US" dirty="0"/>
              <a:t>NE = Student Non-Engagement; ND = Non-Direct Instruction</a:t>
            </a:r>
          </a:p>
        </p:txBody>
      </p:sp>
      <p:sp>
        <p:nvSpPr>
          <p:cNvPr id="3" name="TextBox 2">
            <a:extLst>
              <a:ext uri="{FF2B5EF4-FFF2-40B4-BE49-F238E27FC236}">
                <a16:creationId xmlns:a16="http://schemas.microsoft.com/office/drawing/2014/main" id="{B4A7E311-B10B-A0E6-6B12-99F5B4471192}"/>
              </a:ext>
            </a:extLst>
          </p:cNvPr>
          <p:cNvSpPr txBox="1"/>
          <p:nvPr/>
        </p:nvSpPr>
        <p:spPr>
          <a:xfrm>
            <a:off x="5255960" y="4237151"/>
            <a:ext cx="4392179" cy="1200329"/>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a:solidFill>
                  <a:srgbClr val="C00000"/>
                </a:solidFill>
              </a:rPr>
              <a:t>The likelihood of Student Engagement was 0.967 </a:t>
            </a:r>
            <a:r>
              <a:rPr lang="en-US" sz="2400" i="1" dirty="0">
                <a:solidFill>
                  <a:srgbClr val="C00000"/>
                </a:solidFill>
              </a:rPr>
              <a:t>when Direct Instruction was occurring</a:t>
            </a:r>
            <a:r>
              <a:rPr lang="en-US" sz="2400" dirty="0">
                <a:solidFill>
                  <a:srgbClr val="C00000"/>
                </a:solidFill>
              </a:rPr>
              <a:t>.</a:t>
            </a:r>
          </a:p>
        </p:txBody>
      </p:sp>
      <p:sp>
        <p:nvSpPr>
          <p:cNvPr id="11" name="Footer Placeholder 10">
            <a:extLst>
              <a:ext uri="{FF2B5EF4-FFF2-40B4-BE49-F238E27FC236}">
                <a16:creationId xmlns:a16="http://schemas.microsoft.com/office/drawing/2014/main" id="{93A5A893-FB09-3119-37D8-96BEFA9C1478}"/>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45916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3CB9EC88-DABC-A72E-71CF-D4699D145F88}"/>
              </a:ext>
            </a:extLst>
          </p:cNvPr>
          <p:cNvSpPr>
            <a:spLocks noGrp="1"/>
          </p:cNvSpPr>
          <p:nvPr>
            <p:ph type="ftr" sz="quarter" idx="11"/>
          </p:nvPr>
        </p:nvSpPr>
        <p:spPr/>
        <p:txBody>
          <a:bodyPr/>
          <a:lstStyle/>
          <a:p>
            <a:r>
              <a:rPr lang="en-US"/>
              <a:t>Go to https://mapsat.iu.edu for a recording of the full presentation</a:t>
            </a:r>
          </a:p>
        </p:txBody>
      </p:sp>
      <p:sp>
        <p:nvSpPr>
          <p:cNvPr id="9" name="TextBox 8">
            <a:extLst>
              <a:ext uri="{FF2B5EF4-FFF2-40B4-BE49-F238E27FC236}">
                <a16:creationId xmlns:a16="http://schemas.microsoft.com/office/drawing/2014/main" id="{A714661A-8F4E-7915-FB05-A148E1A69D03}"/>
              </a:ext>
            </a:extLst>
          </p:cNvPr>
          <p:cNvSpPr txBox="1"/>
          <p:nvPr/>
        </p:nvSpPr>
        <p:spPr>
          <a:xfrm>
            <a:off x="1431560" y="6022300"/>
            <a:ext cx="6005170" cy="646331"/>
          </a:xfrm>
          <a:prstGeom prst="rect">
            <a:avLst/>
          </a:prstGeom>
          <a:noFill/>
        </p:spPr>
        <p:txBody>
          <a:bodyPr wrap="none" rtlCol="0">
            <a:spAutoFit/>
          </a:bodyPr>
          <a:lstStyle/>
          <a:p>
            <a:r>
              <a:rPr lang="en-US" dirty="0"/>
              <a:t>Key:  DI = Direct Instruction; EN = Student Engagement; </a:t>
            </a:r>
          </a:p>
          <a:p>
            <a:r>
              <a:rPr lang="en-US" dirty="0"/>
              <a:t>NE = Student Non-Engagement; ND = Non-Direct Instruction</a:t>
            </a:r>
          </a:p>
        </p:txBody>
      </p:sp>
      <p:pic>
        <p:nvPicPr>
          <p:cNvPr id="7" name="Content Placeholder 6" descr="Chart, scatter plot">
            <a:extLst>
              <a:ext uri="{FF2B5EF4-FFF2-40B4-BE49-F238E27FC236}">
                <a16:creationId xmlns:a16="http://schemas.microsoft.com/office/drawing/2014/main" id="{CCD99CCE-50D2-1530-2BCA-F05ED6680DEF}"/>
              </a:ext>
            </a:extLst>
          </p:cNvPr>
          <p:cNvPicPr>
            <a:picLocks noGrp="1" noChangeAspect="1"/>
          </p:cNvPicPr>
          <p:nvPr>
            <p:ph idx="1"/>
          </p:nvPr>
        </p:nvPicPr>
        <p:blipFill>
          <a:blip r:embed="rId2"/>
          <a:stretch>
            <a:fillRect/>
          </a:stretch>
        </p:blipFill>
        <p:spPr>
          <a:xfrm>
            <a:off x="5148028" y="899415"/>
            <a:ext cx="6379407" cy="5103526"/>
          </a:xfrm>
        </p:spPr>
      </p:pic>
      <p:sp>
        <p:nvSpPr>
          <p:cNvPr id="16" name="TextBox 15">
            <a:extLst>
              <a:ext uri="{FF2B5EF4-FFF2-40B4-BE49-F238E27FC236}">
                <a16:creationId xmlns:a16="http://schemas.microsoft.com/office/drawing/2014/main" id="{74744CF3-C6C3-470D-DD8E-E59F70105AEC}"/>
              </a:ext>
            </a:extLst>
          </p:cNvPr>
          <p:cNvSpPr txBox="1"/>
          <p:nvPr/>
        </p:nvSpPr>
        <p:spPr>
          <a:xfrm>
            <a:off x="9353862" y="3582649"/>
            <a:ext cx="1944250" cy="923330"/>
          </a:xfrm>
          <a:prstGeom prst="rect">
            <a:avLst/>
          </a:prstGeom>
          <a:noFill/>
        </p:spPr>
        <p:txBody>
          <a:bodyPr wrap="none" rtlCol="0">
            <a:spAutoFit/>
          </a:bodyPr>
          <a:lstStyle/>
          <a:p>
            <a:r>
              <a:rPr lang="en-US" dirty="0"/>
              <a:t>Regression line:</a:t>
            </a:r>
          </a:p>
          <a:p>
            <a:endParaRPr lang="en-US" dirty="0"/>
          </a:p>
          <a:p>
            <a:r>
              <a:rPr lang="en-US" b="1" i="1" dirty="0">
                <a:solidFill>
                  <a:srgbClr val="00B050"/>
                </a:solidFill>
              </a:rPr>
              <a:t>EN</a:t>
            </a:r>
            <a:r>
              <a:rPr lang="en-US" b="1" dirty="0">
                <a:solidFill>
                  <a:srgbClr val="00B050"/>
                </a:solidFill>
              </a:rPr>
              <a:t> = 0.4</a:t>
            </a:r>
            <a:r>
              <a:rPr lang="en-US" b="1" i="1" dirty="0">
                <a:solidFill>
                  <a:srgbClr val="00B050"/>
                </a:solidFill>
              </a:rPr>
              <a:t>DI</a:t>
            </a:r>
            <a:r>
              <a:rPr lang="en-US" b="1" dirty="0">
                <a:solidFill>
                  <a:srgbClr val="00B050"/>
                </a:solidFill>
              </a:rPr>
              <a:t> + 0.57</a:t>
            </a:r>
          </a:p>
        </p:txBody>
      </p:sp>
      <p:cxnSp>
        <p:nvCxnSpPr>
          <p:cNvPr id="18" name="Elbow Connector 17" descr="pointer to green regression line in scatterplot&#10;">
            <a:extLst>
              <a:ext uri="{FF2B5EF4-FFF2-40B4-BE49-F238E27FC236}">
                <a16:creationId xmlns:a16="http://schemas.microsoft.com/office/drawing/2014/main" id="{66925B2A-AB60-609B-E758-4D9494F73DB7}"/>
              </a:ext>
            </a:extLst>
          </p:cNvPr>
          <p:cNvCxnSpPr>
            <a:cxnSpLocks/>
          </p:cNvCxnSpPr>
          <p:nvPr/>
        </p:nvCxnSpPr>
        <p:spPr>
          <a:xfrm rot="16200000" flipV="1">
            <a:off x="9977247" y="2928840"/>
            <a:ext cx="1958628" cy="272322"/>
          </a:xfrm>
          <a:prstGeom prst="bentConnector3">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descr="Green regression line">
            <a:extLst>
              <a:ext uri="{FF2B5EF4-FFF2-40B4-BE49-F238E27FC236}">
                <a16:creationId xmlns:a16="http://schemas.microsoft.com/office/drawing/2014/main" id="{3F3BD5A2-FF68-0094-629D-B9FA737466D6}"/>
              </a:ext>
            </a:extLst>
          </p:cNvPr>
          <p:cNvCxnSpPr>
            <a:cxnSpLocks/>
          </p:cNvCxnSpPr>
          <p:nvPr/>
        </p:nvCxnSpPr>
        <p:spPr>
          <a:xfrm flipV="1">
            <a:off x="5516380" y="1888761"/>
            <a:ext cx="6011055" cy="21435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8BB9D3-A455-EDEA-776F-FA688ADE3B3E}"/>
              </a:ext>
            </a:extLst>
          </p:cNvPr>
          <p:cNvSpPr txBox="1"/>
          <p:nvPr/>
        </p:nvSpPr>
        <p:spPr>
          <a:xfrm>
            <a:off x="1371600" y="989354"/>
            <a:ext cx="3571038" cy="4770537"/>
          </a:xfrm>
          <a:prstGeom prst="rect">
            <a:avLst/>
          </a:prstGeom>
          <a:noFill/>
        </p:spPr>
        <p:txBody>
          <a:bodyPr wrap="square" rtlCol="0">
            <a:spAutoFit/>
          </a:bodyPr>
          <a:lstStyle/>
          <a:p>
            <a:r>
              <a:rPr lang="en-US" sz="3200" i="1" dirty="0"/>
              <a:t>Pearson correlation</a:t>
            </a:r>
          </a:p>
          <a:p>
            <a:endParaRPr lang="en-US" sz="2400" dirty="0"/>
          </a:p>
          <a:p>
            <a:pPr lvl="1"/>
            <a:r>
              <a:rPr lang="en-US" sz="2400" i="1" dirty="0"/>
              <a:t>r</a:t>
            </a:r>
            <a:r>
              <a:rPr lang="en-US" sz="2400" dirty="0"/>
              <a:t> = 0.57</a:t>
            </a:r>
          </a:p>
          <a:p>
            <a:pPr lvl="1"/>
            <a:r>
              <a:rPr lang="en-US" sz="2400" i="1" dirty="0"/>
              <a:t>r</a:t>
            </a:r>
            <a:r>
              <a:rPr lang="en-US" sz="2400" i="1" baseline="30000" dirty="0"/>
              <a:t>2</a:t>
            </a:r>
            <a:r>
              <a:rPr lang="en-US" sz="2400" dirty="0"/>
              <a:t> = 0.33</a:t>
            </a:r>
          </a:p>
          <a:p>
            <a:endParaRPr lang="en-US" sz="2400" dirty="0"/>
          </a:p>
          <a:p>
            <a:r>
              <a:rPr lang="en-US" sz="3200" i="1" dirty="0"/>
              <a:t>NTPA probabilities</a:t>
            </a:r>
          </a:p>
          <a:p>
            <a:endParaRPr lang="en-US" sz="2400" dirty="0"/>
          </a:p>
          <a:p>
            <a:pPr lvl="1"/>
            <a:r>
              <a:rPr lang="en-US" sz="2400" i="1" dirty="0"/>
              <a:t>p</a:t>
            </a:r>
            <a:r>
              <a:rPr lang="en-US" sz="2400" dirty="0"/>
              <a:t>(</a:t>
            </a:r>
            <a:r>
              <a:rPr lang="en-US" sz="2400" i="1" dirty="0"/>
              <a:t>EN</a:t>
            </a:r>
            <a:r>
              <a:rPr lang="en-US" sz="2400" dirty="0"/>
              <a:t>|</a:t>
            </a:r>
            <a:r>
              <a:rPr lang="en-US" sz="2400" i="1" dirty="0"/>
              <a:t>DI</a:t>
            </a:r>
            <a:r>
              <a:rPr lang="en-US" sz="2400" dirty="0"/>
              <a:t>) = 0.97</a:t>
            </a:r>
          </a:p>
          <a:p>
            <a:pPr lvl="1"/>
            <a:r>
              <a:rPr lang="en-US" sz="2400" i="1" dirty="0"/>
              <a:t>p</a:t>
            </a:r>
            <a:r>
              <a:rPr lang="en-US" sz="2400" dirty="0"/>
              <a:t>(</a:t>
            </a:r>
            <a:r>
              <a:rPr lang="en-US" sz="2400" i="1" dirty="0"/>
              <a:t>EN</a:t>
            </a:r>
            <a:r>
              <a:rPr lang="en-US" sz="2400" dirty="0"/>
              <a:t>|</a:t>
            </a:r>
            <a:r>
              <a:rPr lang="en-US" sz="2400" i="1" dirty="0"/>
              <a:t>ND</a:t>
            </a:r>
            <a:r>
              <a:rPr lang="en-US" sz="2400" dirty="0"/>
              <a:t>) = 0.57</a:t>
            </a:r>
          </a:p>
          <a:p>
            <a:pPr lvl="1"/>
            <a:r>
              <a:rPr lang="en-US" sz="2400" i="1" dirty="0"/>
              <a:t>p</a:t>
            </a:r>
            <a:r>
              <a:rPr lang="en-US" sz="2400" dirty="0"/>
              <a:t>(</a:t>
            </a:r>
            <a:r>
              <a:rPr lang="en-US" sz="2400" i="1" dirty="0"/>
              <a:t>NE</a:t>
            </a:r>
            <a:r>
              <a:rPr lang="en-US" sz="2400" dirty="0"/>
              <a:t>|</a:t>
            </a:r>
            <a:r>
              <a:rPr lang="en-US" sz="2400" i="1" dirty="0"/>
              <a:t>DI</a:t>
            </a:r>
            <a:r>
              <a:rPr lang="en-US" sz="2400" dirty="0"/>
              <a:t>) = 0.03</a:t>
            </a:r>
          </a:p>
          <a:p>
            <a:pPr lvl="1"/>
            <a:r>
              <a:rPr lang="en-US" sz="2400" i="1" dirty="0"/>
              <a:t>p</a:t>
            </a:r>
            <a:r>
              <a:rPr lang="en-US" sz="2400" dirty="0"/>
              <a:t>(</a:t>
            </a:r>
            <a:r>
              <a:rPr lang="en-US" sz="2400" i="1" dirty="0"/>
              <a:t>NE</a:t>
            </a:r>
            <a:r>
              <a:rPr lang="en-US" sz="2400" dirty="0"/>
              <a:t>|</a:t>
            </a:r>
            <a:r>
              <a:rPr lang="en-US" sz="2400" i="1" dirty="0"/>
              <a:t>ND</a:t>
            </a:r>
            <a:r>
              <a:rPr lang="en-US" sz="2400" dirty="0"/>
              <a:t>) = 0.43</a:t>
            </a:r>
          </a:p>
          <a:p>
            <a:pPr lvl="1"/>
            <a:endParaRPr lang="en-US" sz="2400" dirty="0"/>
          </a:p>
        </p:txBody>
      </p:sp>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1371600" y="251090"/>
            <a:ext cx="9601200" cy="708285"/>
          </a:xfrm>
        </p:spPr>
        <p:txBody>
          <a:bodyPr>
            <a:normAutofit/>
          </a:bodyPr>
          <a:lstStyle/>
          <a:p>
            <a:r>
              <a:rPr lang="en-US" sz="4000" dirty="0"/>
              <a:t>1983:  </a:t>
            </a:r>
            <a:r>
              <a:rPr lang="en-US" sz="4000" dirty="0">
                <a:hlinkClick r:id="rId3"/>
              </a:rPr>
              <a:t>Linear models scatterplot</a:t>
            </a:r>
            <a:r>
              <a:rPr lang="en-US" sz="4000" dirty="0"/>
              <a:t> [Frick]</a:t>
            </a:r>
          </a:p>
        </p:txBody>
      </p:sp>
    </p:spTree>
    <p:extLst>
      <p:ext uri="{BB962C8B-B14F-4D97-AF65-F5344CB8AC3E}">
        <p14:creationId xmlns:p14="http://schemas.microsoft.com/office/powerpoint/2010/main" val="29013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592D-DE0D-7002-B48A-D656F2E8AD80}"/>
              </a:ext>
            </a:extLst>
          </p:cNvPr>
          <p:cNvSpPr>
            <a:spLocks noGrp="1"/>
          </p:cNvSpPr>
          <p:nvPr>
            <p:ph type="title"/>
          </p:nvPr>
        </p:nvSpPr>
        <p:spPr/>
        <p:txBody>
          <a:bodyPr/>
          <a:lstStyle/>
          <a:p>
            <a:r>
              <a:rPr lang="en-US" dirty="0"/>
              <a:t>1983:  Conclusion from </a:t>
            </a:r>
            <a:r>
              <a:rPr lang="en-US" i="1" dirty="0"/>
              <a:t>same</a:t>
            </a:r>
            <a:r>
              <a:rPr lang="en-US" dirty="0"/>
              <a:t> </a:t>
            </a:r>
            <a:r>
              <a:rPr lang="en-US" i="1" dirty="0"/>
              <a:t>classroom observations</a:t>
            </a:r>
          </a:p>
        </p:txBody>
      </p:sp>
      <p:sp>
        <p:nvSpPr>
          <p:cNvPr id="3" name="Content Placeholder 2">
            <a:extLst>
              <a:ext uri="{FF2B5EF4-FFF2-40B4-BE49-F238E27FC236}">
                <a16:creationId xmlns:a16="http://schemas.microsoft.com/office/drawing/2014/main" id="{E7916D1C-6F73-4833-B315-C94E299D0855}"/>
              </a:ext>
            </a:extLst>
          </p:cNvPr>
          <p:cNvSpPr>
            <a:spLocks noGrp="1"/>
          </p:cNvSpPr>
          <p:nvPr>
            <p:ph idx="1"/>
          </p:nvPr>
        </p:nvSpPr>
        <p:spPr>
          <a:xfrm>
            <a:off x="1371600" y="2171701"/>
            <a:ext cx="9601200" cy="4139158"/>
          </a:xfrm>
        </p:spPr>
        <p:txBody>
          <a:bodyPr>
            <a:normAutofit lnSpcReduction="10000"/>
          </a:bodyPr>
          <a:lstStyle/>
          <a:p>
            <a:r>
              <a:rPr lang="en-US" sz="2400" b="1" dirty="0"/>
              <a:t>NTPA approach</a:t>
            </a:r>
          </a:p>
          <a:p>
            <a:pPr lvl="1"/>
            <a:r>
              <a:rPr lang="en-US" dirty="0"/>
              <a:t>When direct instruction is occurring, mildly handicapped students in elementary schools are engaged about 97 % of the time.</a:t>
            </a:r>
          </a:p>
          <a:p>
            <a:pPr lvl="1"/>
            <a:r>
              <a:rPr lang="en-US" dirty="0"/>
              <a:t>When direct instruction is not occurring, those students are engaged about 57 percent of the time.  Students are about 13 times more likely NOT to be engaged in academic tasks when NO direct instruction is occurring.</a:t>
            </a:r>
          </a:p>
          <a:p>
            <a:r>
              <a:rPr lang="en-US" sz="2400" b="1" dirty="0"/>
              <a:t>Linear models approach</a:t>
            </a:r>
          </a:p>
          <a:p>
            <a:pPr lvl="1"/>
            <a:r>
              <a:rPr lang="en-US" dirty="0"/>
              <a:t>The amount of time spent in direct instruction is correlated moderately and positively with the amount of student engagement time (r = 0.57)</a:t>
            </a:r>
          </a:p>
          <a:p>
            <a:pPr lvl="1"/>
            <a:r>
              <a:rPr lang="en-US" dirty="0"/>
              <a:t>33 % of the variance in student engagement time is predicted by the amount of direct instruction time; 67 % of the variance in student engagement time is NOT predicted by the amount of direct instruction (r</a:t>
            </a:r>
            <a:r>
              <a:rPr lang="en-US" baseline="30000" dirty="0"/>
              <a:t>2</a:t>
            </a:r>
            <a:r>
              <a:rPr lang="en-US" dirty="0"/>
              <a:t> = 0.57</a:t>
            </a:r>
            <a:r>
              <a:rPr lang="en-US" baseline="30000" dirty="0"/>
              <a:t>2</a:t>
            </a:r>
            <a:r>
              <a:rPr lang="en-US" dirty="0"/>
              <a:t> = 0.33; 1 – 0.33 = 0.67)</a:t>
            </a:r>
          </a:p>
        </p:txBody>
      </p:sp>
      <p:sp>
        <p:nvSpPr>
          <p:cNvPr id="8" name="Footer Placeholder 7">
            <a:extLst>
              <a:ext uri="{FF2B5EF4-FFF2-40B4-BE49-F238E27FC236}">
                <a16:creationId xmlns:a16="http://schemas.microsoft.com/office/drawing/2014/main" id="{98D7E1D0-D77A-B5BC-7AF3-55A8255B55D6}"/>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43979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953-7E80-F941-ADA4-799D326DE7F6}"/>
              </a:ext>
            </a:extLst>
          </p:cNvPr>
          <p:cNvSpPr>
            <a:spLocks noGrp="1"/>
          </p:cNvSpPr>
          <p:nvPr>
            <p:ph type="ctrTitle"/>
          </p:nvPr>
        </p:nvSpPr>
        <p:spPr>
          <a:xfrm>
            <a:off x="1915128" y="1357519"/>
            <a:ext cx="8361229" cy="2098226"/>
          </a:xfrm>
        </p:spPr>
        <p:txBody>
          <a:bodyPr/>
          <a:lstStyle/>
          <a:p>
            <a:r>
              <a:rPr lang="en-US" sz="4000" cap="none" dirty="0"/>
              <a:t>What they didn’t teach you in graduate school courses on educational research methods:  Analysis of Patterns in Time</a:t>
            </a:r>
            <a:endParaRPr lang="en-US" sz="4000" dirty="0"/>
          </a:p>
        </p:txBody>
      </p:sp>
      <p:sp>
        <p:nvSpPr>
          <p:cNvPr id="3" name="Subtitle 2">
            <a:extLst>
              <a:ext uri="{FF2B5EF4-FFF2-40B4-BE49-F238E27FC236}">
                <a16:creationId xmlns:a16="http://schemas.microsoft.com/office/drawing/2014/main" id="{10AAF3DB-F884-9F45-BA19-19C2B09DB385}"/>
              </a:ext>
            </a:extLst>
          </p:cNvPr>
          <p:cNvSpPr>
            <a:spLocks noGrp="1"/>
          </p:cNvSpPr>
          <p:nvPr>
            <p:ph type="subTitle" idx="1"/>
          </p:nvPr>
        </p:nvSpPr>
        <p:spPr>
          <a:xfrm>
            <a:off x="5760720" y="3520439"/>
            <a:ext cx="4573819" cy="2686051"/>
          </a:xfrm>
        </p:spPr>
        <p:txBody>
          <a:bodyPr>
            <a:noAutofit/>
          </a:bodyPr>
          <a:lstStyle/>
          <a:p>
            <a:pPr algn="l"/>
            <a:r>
              <a:rPr lang="en-US" sz="2800" dirty="0">
                <a:hlinkClick r:id="rId2"/>
              </a:rPr>
              <a:t>Ted Frick</a:t>
            </a:r>
            <a:endParaRPr lang="en-US" sz="2000" dirty="0"/>
          </a:p>
          <a:p>
            <a:pPr algn="l"/>
            <a:endParaRPr lang="en-US" sz="2000" dirty="0"/>
          </a:p>
          <a:p>
            <a:pPr algn="l"/>
            <a:r>
              <a:rPr lang="en-US" sz="2000" dirty="0"/>
              <a:t>Professor Emeritus</a:t>
            </a:r>
          </a:p>
          <a:p>
            <a:pPr algn="l"/>
            <a:r>
              <a:rPr lang="en-US" sz="2000" dirty="0"/>
              <a:t>Indiana University</a:t>
            </a:r>
            <a:endParaRPr lang="en-US" sz="2000" dirty="0">
              <a:solidFill>
                <a:srgbClr val="FF0000"/>
              </a:solidFill>
            </a:endParaRPr>
          </a:p>
          <a:p>
            <a:pPr algn="l"/>
            <a:endParaRPr lang="en-US" sz="2000" dirty="0">
              <a:solidFill>
                <a:srgbClr val="FF0000"/>
              </a:solidFill>
            </a:endParaRPr>
          </a:p>
          <a:p>
            <a:pPr algn="l"/>
            <a:endParaRPr lang="en-US" sz="2000" dirty="0">
              <a:solidFill>
                <a:srgbClr val="FF0000"/>
              </a:solidFill>
            </a:endParaRPr>
          </a:p>
          <a:p>
            <a:pPr algn="l"/>
            <a:r>
              <a:rPr lang="en-US" sz="2000" dirty="0">
                <a:solidFill>
                  <a:srgbClr val="FF0000"/>
                </a:solidFill>
              </a:rPr>
              <a:t>Oct. 26, 2022</a:t>
            </a:r>
          </a:p>
        </p:txBody>
      </p:sp>
      <p:sp>
        <p:nvSpPr>
          <p:cNvPr id="4" name="TextBox 3">
            <a:extLst>
              <a:ext uri="{FF2B5EF4-FFF2-40B4-BE49-F238E27FC236}">
                <a16:creationId xmlns:a16="http://schemas.microsoft.com/office/drawing/2014/main" id="{E58F317E-65BE-8847-8E00-60779CE02741}"/>
              </a:ext>
            </a:extLst>
          </p:cNvPr>
          <p:cNvSpPr txBox="1"/>
          <p:nvPr/>
        </p:nvSpPr>
        <p:spPr>
          <a:xfrm>
            <a:off x="3509010" y="731027"/>
            <a:ext cx="8260704" cy="461665"/>
          </a:xfrm>
          <a:prstGeom prst="rect">
            <a:avLst/>
          </a:prstGeom>
          <a:noFill/>
        </p:spPr>
        <p:txBody>
          <a:bodyPr wrap="square" rtlCol="0">
            <a:spAutoFit/>
          </a:bodyPr>
          <a:lstStyle/>
          <a:p>
            <a:pPr algn="ctr"/>
            <a:r>
              <a:rPr lang="en-US" sz="2300" dirty="0">
                <a:solidFill>
                  <a:srgbClr val="FF0000"/>
                </a:solidFill>
              </a:rPr>
              <a:t>Alternate Title</a:t>
            </a:r>
          </a:p>
        </p:txBody>
      </p:sp>
      <p:pic>
        <p:nvPicPr>
          <p:cNvPr id="6" name="Picture 5" descr="Photo of T. Frick">
            <a:extLst>
              <a:ext uri="{FF2B5EF4-FFF2-40B4-BE49-F238E27FC236}">
                <a16:creationId xmlns:a16="http://schemas.microsoft.com/office/drawing/2014/main" id="{32255C09-539B-5DF3-8CB9-94CA4C8770AA}"/>
              </a:ext>
            </a:extLst>
          </p:cNvPr>
          <p:cNvPicPr>
            <a:picLocks noChangeAspect="1"/>
          </p:cNvPicPr>
          <p:nvPr/>
        </p:nvPicPr>
        <p:blipFill>
          <a:blip r:embed="rId3"/>
          <a:stretch>
            <a:fillRect/>
          </a:stretch>
        </p:blipFill>
        <p:spPr>
          <a:xfrm>
            <a:off x="3994317" y="3639228"/>
            <a:ext cx="1446849" cy="2098226"/>
          </a:xfrm>
          <a:prstGeom prst="rect">
            <a:avLst/>
          </a:prstGeom>
        </p:spPr>
      </p:pic>
      <p:sp>
        <p:nvSpPr>
          <p:cNvPr id="10" name="Footer Placeholder 9">
            <a:extLst>
              <a:ext uri="{FF2B5EF4-FFF2-40B4-BE49-F238E27FC236}">
                <a16:creationId xmlns:a16="http://schemas.microsoft.com/office/drawing/2014/main" id="{2B60925F-85B4-AACD-1140-FBAA88C330E5}"/>
              </a:ext>
            </a:extLst>
          </p:cNvPr>
          <p:cNvSpPr>
            <a:spLocks noGrp="1"/>
          </p:cNvSpPr>
          <p:nvPr>
            <p:ph type="ftr" sz="quarter" idx="11"/>
          </p:nvPr>
        </p:nvSpPr>
        <p:spPr/>
        <p:txBody>
          <a:bodyPr/>
          <a:lstStyle/>
          <a:p>
            <a:r>
              <a:rPr lang="en-US" dirty="0"/>
              <a:t>Go to https://</a:t>
            </a:r>
            <a:r>
              <a:rPr lang="en-US" dirty="0" err="1"/>
              <a:t>mapsat.iu.edu</a:t>
            </a:r>
            <a:r>
              <a:rPr lang="en-US" dirty="0"/>
              <a:t> for a recording of the full presentation</a:t>
            </a:r>
          </a:p>
        </p:txBody>
      </p:sp>
    </p:spTree>
    <p:extLst>
      <p:ext uri="{BB962C8B-B14F-4D97-AF65-F5344CB8AC3E}">
        <p14:creationId xmlns:p14="http://schemas.microsoft.com/office/powerpoint/2010/main" val="3663721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592D-DE0D-7002-B48A-D656F2E8AD80}"/>
              </a:ext>
            </a:extLst>
          </p:cNvPr>
          <p:cNvSpPr>
            <a:spLocks noGrp="1"/>
          </p:cNvSpPr>
          <p:nvPr>
            <p:ph type="title"/>
          </p:nvPr>
        </p:nvSpPr>
        <p:spPr/>
        <p:txBody>
          <a:bodyPr>
            <a:normAutofit fontScale="90000"/>
          </a:bodyPr>
          <a:lstStyle/>
          <a:p>
            <a:r>
              <a:rPr lang="en-US" dirty="0"/>
              <a:t>1983:  Why the difference in conclusions from </a:t>
            </a:r>
            <a:r>
              <a:rPr lang="en-US" i="1" dirty="0"/>
              <a:t>same</a:t>
            </a:r>
            <a:r>
              <a:rPr lang="en-US" dirty="0"/>
              <a:t> </a:t>
            </a:r>
            <a:r>
              <a:rPr lang="en-US" i="1" dirty="0"/>
              <a:t>classroom observations?</a:t>
            </a:r>
          </a:p>
        </p:txBody>
      </p:sp>
      <p:sp>
        <p:nvSpPr>
          <p:cNvPr id="3" name="Content Placeholder 2">
            <a:extLst>
              <a:ext uri="{FF2B5EF4-FFF2-40B4-BE49-F238E27FC236}">
                <a16:creationId xmlns:a16="http://schemas.microsoft.com/office/drawing/2014/main" id="{E7916D1C-6F73-4833-B315-C94E299D0855}"/>
              </a:ext>
            </a:extLst>
          </p:cNvPr>
          <p:cNvSpPr>
            <a:spLocks noGrp="1"/>
          </p:cNvSpPr>
          <p:nvPr>
            <p:ph idx="1"/>
          </p:nvPr>
        </p:nvSpPr>
        <p:spPr>
          <a:xfrm>
            <a:off x="1371600" y="2171701"/>
            <a:ext cx="9601200" cy="4139158"/>
          </a:xfrm>
        </p:spPr>
        <p:txBody>
          <a:bodyPr>
            <a:normAutofit fontScale="92500"/>
          </a:bodyPr>
          <a:lstStyle/>
          <a:p>
            <a:r>
              <a:rPr lang="en-US" sz="3600" b="1" dirty="0"/>
              <a:t>NTPA approach </a:t>
            </a:r>
            <a:r>
              <a:rPr lang="en-US" sz="3600" b="1" i="1" dirty="0">
                <a:solidFill>
                  <a:srgbClr val="FF0000"/>
                </a:solidFill>
              </a:rPr>
              <a:t>measures the relations</a:t>
            </a:r>
          </a:p>
          <a:p>
            <a:pPr marL="530352" lvl="1" indent="0">
              <a:buNone/>
            </a:pPr>
            <a:r>
              <a:rPr lang="en-US" sz="3600" dirty="0"/>
              <a:t>whereas</a:t>
            </a:r>
          </a:p>
          <a:p>
            <a:r>
              <a:rPr lang="en-US" sz="3600" b="1" dirty="0"/>
              <a:t>Linear models approach </a:t>
            </a:r>
            <a:r>
              <a:rPr lang="en-US" sz="3600" b="1" i="1" dirty="0">
                <a:solidFill>
                  <a:srgbClr val="FF0000"/>
                </a:solidFill>
              </a:rPr>
              <a:t>relates the measures</a:t>
            </a:r>
          </a:p>
          <a:p>
            <a:endParaRPr lang="en-US" sz="3600" b="1" i="1" dirty="0">
              <a:solidFill>
                <a:srgbClr val="FF0000"/>
              </a:solidFill>
            </a:endParaRPr>
          </a:p>
          <a:p>
            <a:r>
              <a:rPr lang="en-US" sz="3600" b="1" dirty="0"/>
              <a:t>This is not a play on words, but a profound difference in approach to characterizing relations.</a:t>
            </a:r>
          </a:p>
        </p:txBody>
      </p:sp>
      <p:sp>
        <p:nvSpPr>
          <p:cNvPr id="8" name="Footer Placeholder 7">
            <a:extLst>
              <a:ext uri="{FF2B5EF4-FFF2-40B4-BE49-F238E27FC236}">
                <a16:creationId xmlns:a16="http://schemas.microsoft.com/office/drawing/2014/main" id="{D67C63E4-485B-B718-B1E3-268186F69612}"/>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112217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976355" y="500605"/>
            <a:ext cx="4984230" cy="5845054"/>
          </a:xfrm>
        </p:spPr>
        <p:txBody>
          <a:bodyPr>
            <a:normAutofit/>
          </a:bodyPr>
          <a:lstStyle/>
          <a:p>
            <a:pPr algn="ctr"/>
            <a:r>
              <a:rPr lang="en-US" dirty="0"/>
              <a:t>1990:  </a:t>
            </a:r>
            <a:br>
              <a:rPr lang="en-US" dirty="0"/>
            </a:br>
            <a:br>
              <a:rPr lang="en-US" dirty="0"/>
            </a:br>
            <a:r>
              <a:rPr lang="en-US" sz="3200" dirty="0"/>
              <a:t>NTPA name changed to:</a:t>
            </a:r>
            <a:br>
              <a:rPr lang="en-US" sz="3200" dirty="0"/>
            </a:br>
            <a:r>
              <a:rPr lang="en-US" sz="3200" dirty="0"/>
              <a:t> </a:t>
            </a:r>
            <a:br>
              <a:rPr lang="en-US" sz="3200" dirty="0"/>
            </a:br>
            <a:br>
              <a:rPr lang="en-US" sz="3200" dirty="0"/>
            </a:br>
            <a:r>
              <a:rPr lang="en-US" sz="3200" i="1" dirty="0">
                <a:hlinkClick r:id="rId2"/>
              </a:rPr>
              <a:t>Analysis of Patterns in Time</a:t>
            </a:r>
            <a:br>
              <a:rPr lang="en-US" sz="3200" i="1" dirty="0"/>
            </a:br>
            <a:r>
              <a:rPr lang="en-US" sz="3200" i="1" dirty="0"/>
              <a:t>(APT)</a:t>
            </a:r>
            <a:br>
              <a:rPr lang="en-US" sz="3200" i="1" dirty="0"/>
            </a:br>
            <a:br>
              <a:rPr lang="en-US" sz="3200" i="1" dirty="0"/>
            </a:br>
            <a:br>
              <a:rPr lang="en-US" sz="3200" i="1" dirty="0"/>
            </a:br>
            <a:r>
              <a:rPr lang="en-US" sz="3200" i="1" dirty="0"/>
              <a:t>Method remained the same--only the name changed</a:t>
            </a:r>
          </a:p>
        </p:txBody>
      </p:sp>
      <p:pic>
        <p:nvPicPr>
          <p:cNvPr id="9" name="Content Placeholder 8" descr="Abstract from AERJ article by Frick (1990)">
            <a:extLst>
              <a:ext uri="{FF2B5EF4-FFF2-40B4-BE49-F238E27FC236}">
                <a16:creationId xmlns:a16="http://schemas.microsoft.com/office/drawing/2014/main" id="{5583526D-A16C-8BA3-33F7-9B6552BB98DE}"/>
              </a:ext>
            </a:extLst>
          </p:cNvPr>
          <p:cNvPicPr>
            <a:picLocks noGrp="1" noChangeAspect="1"/>
          </p:cNvPicPr>
          <p:nvPr>
            <p:ph idx="1"/>
          </p:nvPr>
        </p:nvPicPr>
        <p:blipFill>
          <a:blip r:embed="rId3"/>
          <a:stretch>
            <a:fillRect/>
          </a:stretch>
        </p:blipFill>
        <p:spPr>
          <a:xfrm>
            <a:off x="6350830" y="292422"/>
            <a:ext cx="5417725" cy="6273156"/>
          </a:xfrm>
        </p:spPr>
      </p:pic>
      <p:sp>
        <p:nvSpPr>
          <p:cNvPr id="7" name="Footer Placeholder 6">
            <a:extLst>
              <a:ext uri="{FF2B5EF4-FFF2-40B4-BE49-F238E27FC236}">
                <a16:creationId xmlns:a16="http://schemas.microsoft.com/office/drawing/2014/main" id="{9A49C5A8-94D4-FC54-4EB4-B3D6574FDCDC}"/>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22672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C613-46E9-2B43-875E-0DAD2095DEF3}"/>
              </a:ext>
            </a:extLst>
          </p:cNvPr>
          <p:cNvSpPr>
            <a:spLocks noGrp="1"/>
          </p:cNvSpPr>
          <p:nvPr>
            <p:ph type="title"/>
          </p:nvPr>
        </p:nvSpPr>
        <p:spPr/>
        <p:txBody>
          <a:bodyPr/>
          <a:lstStyle/>
          <a:p>
            <a:r>
              <a:rPr lang="en-US" dirty="0"/>
              <a:t>What is Analysis of Patterns in Time (APT)?</a:t>
            </a:r>
          </a:p>
        </p:txBody>
      </p:sp>
      <p:sp>
        <p:nvSpPr>
          <p:cNvPr id="3" name="Content Placeholder 2">
            <a:extLst>
              <a:ext uri="{FF2B5EF4-FFF2-40B4-BE49-F238E27FC236}">
                <a16:creationId xmlns:a16="http://schemas.microsoft.com/office/drawing/2014/main" id="{4F0105A2-8824-5D49-82D0-1141680FB6DC}"/>
              </a:ext>
            </a:extLst>
          </p:cNvPr>
          <p:cNvSpPr>
            <a:spLocks noGrp="1"/>
          </p:cNvSpPr>
          <p:nvPr>
            <p:ph idx="1"/>
          </p:nvPr>
        </p:nvSpPr>
        <p:spPr>
          <a:xfrm>
            <a:off x="1371600" y="2286000"/>
            <a:ext cx="9601200" cy="4137660"/>
          </a:xfrm>
        </p:spPr>
        <p:txBody>
          <a:bodyPr>
            <a:normAutofit fontScale="92500" lnSpcReduction="10000"/>
          </a:bodyPr>
          <a:lstStyle/>
          <a:p>
            <a:r>
              <a:rPr lang="en-US" dirty="0"/>
              <a:t>APT  is a research methodology invented by Frick in 1970s</a:t>
            </a:r>
          </a:p>
          <a:p>
            <a:r>
              <a:rPr lang="en-US" dirty="0"/>
              <a:t>APT is an alternative to the linear models approach (LMA—e.g., multiple regression, ANOVA):  In the 1970s </a:t>
            </a:r>
          </a:p>
          <a:p>
            <a:pPr lvl="1"/>
            <a:r>
              <a:rPr lang="en-US" dirty="0"/>
              <a:t>LMA was the prevalent quantitative approach to educational research </a:t>
            </a:r>
          </a:p>
          <a:p>
            <a:pPr lvl="1"/>
            <a:r>
              <a:rPr lang="en-US" dirty="0"/>
              <a:t>Qualitative methods were rarely used in educational research</a:t>
            </a:r>
          </a:p>
          <a:p>
            <a:r>
              <a:rPr lang="en-US" dirty="0"/>
              <a:t>APT draws from general systems theory, information theory, set theory, probability theory, and Bayesian reasoning</a:t>
            </a:r>
          </a:p>
          <a:p>
            <a:r>
              <a:rPr lang="en-US" b="1" i="1" dirty="0"/>
              <a:t>Temporal maps </a:t>
            </a:r>
            <a:r>
              <a:rPr lang="en-US" dirty="0"/>
              <a:t>are created as the main source of data for APT</a:t>
            </a:r>
          </a:p>
          <a:p>
            <a:r>
              <a:rPr lang="en-US" dirty="0"/>
              <a:t>APT queries are then used to segment temporal maps for matching conditions, and for counting occurrences of temporal patterns</a:t>
            </a:r>
          </a:p>
          <a:p>
            <a:r>
              <a:rPr lang="en-US" dirty="0"/>
              <a:t>APT queries result in probabilistic measures of temporal patterns (likelihoods, odds, cumulative time)</a:t>
            </a:r>
          </a:p>
        </p:txBody>
      </p:sp>
      <p:sp>
        <p:nvSpPr>
          <p:cNvPr id="8" name="Footer Placeholder 7">
            <a:extLst>
              <a:ext uri="{FF2B5EF4-FFF2-40B4-BE49-F238E27FC236}">
                <a16:creationId xmlns:a16="http://schemas.microsoft.com/office/drawing/2014/main" id="{00BB9768-4101-887E-F1BC-280C38DDF361}"/>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0837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CA38-B4B1-CBFA-6F3D-7D211D746D4C}"/>
              </a:ext>
            </a:extLst>
          </p:cNvPr>
          <p:cNvSpPr>
            <a:spLocks noGrp="1"/>
          </p:cNvSpPr>
          <p:nvPr>
            <p:ph type="title"/>
          </p:nvPr>
        </p:nvSpPr>
        <p:spPr>
          <a:xfrm>
            <a:off x="406209" y="1516290"/>
            <a:ext cx="9612971" cy="3644812"/>
          </a:xfrm>
        </p:spPr>
        <p:txBody>
          <a:bodyPr>
            <a:normAutofit fontScale="90000"/>
          </a:bodyPr>
          <a:lstStyle/>
          <a:p>
            <a:r>
              <a:rPr lang="en-US" cap="none" dirty="0"/>
              <a:t>Skipping a lot that happened with </a:t>
            </a:r>
            <a:r>
              <a:rPr lang="en-US" i="1" cap="none" dirty="0"/>
              <a:t>APT </a:t>
            </a:r>
            <a:r>
              <a:rPr lang="en-US" cap="none" dirty="0"/>
              <a:t>between </a:t>
            </a:r>
            <a:br>
              <a:rPr lang="en-US" cap="none" dirty="0"/>
            </a:br>
            <a:r>
              <a:rPr lang="en-US" cap="none" dirty="0"/>
              <a:t>1990 and 2016</a:t>
            </a:r>
          </a:p>
        </p:txBody>
      </p:sp>
      <p:sp>
        <p:nvSpPr>
          <p:cNvPr id="7" name="Footer Placeholder 6">
            <a:extLst>
              <a:ext uri="{FF2B5EF4-FFF2-40B4-BE49-F238E27FC236}">
                <a16:creationId xmlns:a16="http://schemas.microsoft.com/office/drawing/2014/main" id="{BCC11CBE-6AA0-6A3B-9E11-E956524FFC08}"/>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53914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1371600" y="685800"/>
            <a:ext cx="3575154" cy="5685020"/>
          </a:xfrm>
        </p:spPr>
        <p:txBody>
          <a:bodyPr>
            <a:normAutofit fontScale="90000"/>
          </a:bodyPr>
          <a:lstStyle/>
          <a:p>
            <a:r>
              <a:rPr lang="en-US" dirty="0"/>
              <a:t>2016:  </a:t>
            </a:r>
            <a:br>
              <a:rPr lang="en-US" dirty="0"/>
            </a:br>
            <a:br>
              <a:rPr lang="en-US" dirty="0"/>
            </a:br>
            <a:r>
              <a:rPr lang="en-US" sz="3600" dirty="0">
                <a:hlinkClick r:id="rId2"/>
              </a:rPr>
              <a:t>Redesign of Indiana University Plagiarism Tutorials and Tests (IPTAT) </a:t>
            </a:r>
            <a:br>
              <a:rPr lang="en-US" sz="3600" dirty="0">
                <a:hlinkClick r:id="rId2"/>
              </a:rPr>
            </a:br>
            <a:r>
              <a:rPr lang="en-US" sz="3600" dirty="0">
                <a:hlinkClick r:id="rId2"/>
              </a:rPr>
              <a:t>using First Principles of Instruction</a:t>
            </a:r>
            <a:br>
              <a:rPr lang="en-US" sz="3600" dirty="0"/>
            </a:br>
            <a:br>
              <a:rPr lang="en-US" sz="3600" dirty="0"/>
            </a:br>
            <a:r>
              <a:rPr lang="en-US" sz="3600" dirty="0"/>
              <a:t>[Initial design was</a:t>
            </a:r>
            <a:br>
              <a:rPr lang="en-US" sz="3600" dirty="0"/>
            </a:br>
            <a:r>
              <a:rPr lang="en-US" sz="3600" dirty="0"/>
              <a:t>in 2002]</a:t>
            </a:r>
          </a:p>
        </p:txBody>
      </p:sp>
      <p:pic>
        <p:nvPicPr>
          <p:cNvPr id="5" name="Content Placeholder 4" descr="Screen grab of IPTAT home page">
            <a:extLst>
              <a:ext uri="{FF2B5EF4-FFF2-40B4-BE49-F238E27FC236}">
                <a16:creationId xmlns:a16="http://schemas.microsoft.com/office/drawing/2014/main" id="{8C7C571D-9C01-F381-5AB1-BB843019E1BC}"/>
              </a:ext>
            </a:extLst>
          </p:cNvPr>
          <p:cNvPicPr>
            <a:picLocks noGrp="1" noChangeAspect="1"/>
          </p:cNvPicPr>
          <p:nvPr>
            <p:ph idx="1"/>
          </p:nvPr>
        </p:nvPicPr>
        <p:blipFill>
          <a:blip r:embed="rId3"/>
          <a:stretch>
            <a:fillRect/>
          </a:stretch>
        </p:blipFill>
        <p:spPr>
          <a:xfrm>
            <a:off x="5376215" y="307297"/>
            <a:ext cx="6654459" cy="6063523"/>
          </a:xfrm>
        </p:spPr>
      </p:pic>
      <p:sp>
        <p:nvSpPr>
          <p:cNvPr id="8" name="Footer Placeholder 7">
            <a:extLst>
              <a:ext uri="{FF2B5EF4-FFF2-40B4-BE49-F238E27FC236}">
                <a16:creationId xmlns:a16="http://schemas.microsoft.com/office/drawing/2014/main" id="{41528119-4D12-32D0-50E1-D3BDC3ED8C34}"/>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4529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7506-5612-894D-B15F-8BD34DCBD339}"/>
              </a:ext>
            </a:extLst>
          </p:cNvPr>
          <p:cNvSpPr>
            <a:spLocks noGrp="1"/>
          </p:cNvSpPr>
          <p:nvPr>
            <p:ph type="title"/>
          </p:nvPr>
        </p:nvSpPr>
        <p:spPr>
          <a:xfrm>
            <a:off x="1371600" y="535897"/>
            <a:ext cx="9601200" cy="1485900"/>
          </a:xfrm>
        </p:spPr>
        <p:txBody>
          <a:bodyPr>
            <a:normAutofit/>
          </a:bodyPr>
          <a:lstStyle/>
          <a:p>
            <a:r>
              <a:rPr lang="en-US" sz="3600" dirty="0">
                <a:hlinkClick r:id="rId2"/>
              </a:rPr>
              <a:t>First Principles of Instruction</a:t>
            </a:r>
            <a:r>
              <a:rPr lang="en-US" sz="3600" dirty="0"/>
              <a:t> (FPI) used to redesign IPTAT:  [Source:  Merrill, 2020]</a:t>
            </a:r>
          </a:p>
        </p:txBody>
      </p:sp>
      <p:sp>
        <p:nvSpPr>
          <p:cNvPr id="3" name="Content Placeholder 2">
            <a:extLst>
              <a:ext uri="{FF2B5EF4-FFF2-40B4-BE49-F238E27FC236}">
                <a16:creationId xmlns:a16="http://schemas.microsoft.com/office/drawing/2014/main" id="{EA6B9252-6C37-0245-8775-BF9344AE0BF2}"/>
              </a:ext>
            </a:extLst>
          </p:cNvPr>
          <p:cNvSpPr>
            <a:spLocks noGrp="1"/>
          </p:cNvSpPr>
          <p:nvPr>
            <p:ph idx="1"/>
          </p:nvPr>
        </p:nvSpPr>
        <p:spPr>
          <a:xfrm>
            <a:off x="1371600" y="2286000"/>
            <a:ext cx="9601200" cy="4034790"/>
          </a:xfrm>
        </p:spPr>
        <p:txBody>
          <a:bodyPr>
            <a:normAutofit fontScale="92500" lnSpcReduction="10000"/>
          </a:bodyPr>
          <a:lstStyle/>
          <a:p>
            <a:pPr marL="514350" lvl="0" indent="-514350">
              <a:buFont typeface="+mj-lt"/>
              <a:buAutoNum type="arabicPeriod"/>
            </a:pPr>
            <a:r>
              <a:rPr lang="en-US" sz="2600" b="1" i="1" dirty="0"/>
              <a:t>Authentic problems</a:t>
            </a:r>
            <a:r>
              <a:rPr lang="en-US" sz="2600" b="1" dirty="0"/>
              <a:t> </a:t>
            </a:r>
            <a:r>
              <a:rPr lang="en-US" sz="2600" b="1" i="1" dirty="0"/>
              <a:t>or tasks </a:t>
            </a:r>
            <a:r>
              <a:rPr lang="en-US" dirty="0"/>
              <a:t>for students to do, arranged from simple to complex (e.g., </a:t>
            </a:r>
            <a:r>
              <a:rPr lang="en-US" u="sng" dirty="0">
                <a:hlinkClick r:id="rId3"/>
              </a:rPr>
              <a:t>https://plagiarism.iu.edu/tutorials/index.html</a:t>
            </a:r>
            <a:r>
              <a:rPr lang="en-US" dirty="0"/>
              <a:t>);</a:t>
            </a:r>
          </a:p>
          <a:p>
            <a:pPr marL="514350" lvl="0" indent="-514350">
              <a:buFont typeface="+mj-lt"/>
              <a:buAutoNum type="arabicPeriod"/>
            </a:pPr>
            <a:r>
              <a:rPr lang="en-US" sz="2600" b="1" i="1" dirty="0"/>
              <a:t>Activation</a:t>
            </a:r>
            <a:r>
              <a:rPr lang="en-US" dirty="0"/>
              <a:t> of student learning by helping students connect new learning with what they already know or believe (e.g., </a:t>
            </a:r>
            <a:r>
              <a:rPr lang="en-US" u="sng" dirty="0">
                <a:hlinkClick r:id="rId4"/>
              </a:rPr>
              <a:t>https://plagiarism.iu.edu/tutorials/task1/activation.html</a:t>
            </a:r>
            <a:r>
              <a:rPr lang="en-US" dirty="0"/>
              <a:t>);</a:t>
            </a:r>
          </a:p>
          <a:p>
            <a:pPr marL="514350" lvl="0" indent="-514350">
              <a:buFont typeface="+mj-lt"/>
              <a:buAutoNum type="arabicPeriod"/>
            </a:pPr>
            <a:r>
              <a:rPr lang="en-US" sz="2600" b="1" i="1" dirty="0"/>
              <a:t>Demonstration</a:t>
            </a:r>
            <a:r>
              <a:rPr lang="en-US" dirty="0"/>
              <a:t> of what is to be learned, by showing a variety of examples (e.g., </a:t>
            </a:r>
            <a:r>
              <a:rPr lang="en-US" u="sng" dirty="0">
                <a:hlinkClick r:id="rId5"/>
              </a:rPr>
              <a:t>https://plagiarism.iu.edu/tutorials/task1/demonstration.html</a:t>
            </a:r>
            <a:r>
              <a:rPr lang="en-US" dirty="0"/>
              <a:t>);</a:t>
            </a:r>
          </a:p>
          <a:p>
            <a:pPr marL="514350" lvl="0" indent="-514350">
              <a:buFont typeface="+mj-lt"/>
              <a:buAutoNum type="arabicPeriod"/>
            </a:pPr>
            <a:r>
              <a:rPr lang="en-US" sz="2600" b="1" i="1" dirty="0"/>
              <a:t>Application</a:t>
            </a:r>
            <a:r>
              <a:rPr lang="en-US" dirty="0"/>
              <a:t> of what is being learned, so students can try themselves and feedback is provided (e.g., </a:t>
            </a:r>
            <a:r>
              <a:rPr lang="en-US" u="sng" dirty="0">
                <a:hlinkClick r:id="rId6"/>
              </a:rPr>
              <a:t>https://plagiarism.iu.edu/practiceTest.php?task=1&amp;item=1</a:t>
            </a:r>
            <a:r>
              <a:rPr lang="en-US" dirty="0"/>
              <a:t>); and</a:t>
            </a:r>
          </a:p>
          <a:p>
            <a:pPr marL="514350" indent="-514350">
              <a:buFont typeface="+mj-lt"/>
              <a:buAutoNum type="arabicPeriod"/>
            </a:pPr>
            <a:r>
              <a:rPr lang="en-US" sz="2600" b="1" i="1" dirty="0"/>
              <a:t>Integration</a:t>
            </a:r>
            <a:r>
              <a:rPr lang="en-US" dirty="0"/>
              <a:t> of what has been learned into students’ own lives (e.g., </a:t>
            </a:r>
            <a:r>
              <a:rPr lang="en-US" u="sng" dirty="0">
                <a:hlinkClick r:id="rId7"/>
              </a:rPr>
              <a:t>https://plagiarism.iu.edu/tutorials/task1/integration.html</a:t>
            </a:r>
            <a:r>
              <a:rPr lang="en-US" dirty="0"/>
              <a:t>).</a:t>
            </a:r>
          </a:p>
        </p:txBody>
      </p:sp>
      <p:sp>
        <p:nvSpPr>
          <p:cNvPr id="8" name="Footer Placeholder 7">
            <a:extLst>
              <a:ext uri="{FF2B5EF4-FFF2-40B4-BE49-F238E27FC236}">
                <a16:creationId xmlns:a16="http://schemas.microsoft.com/office/drawing/2014/main" id="{2EA332FE-6C96-82F6-C43E-8FEF9EA4DD71}"/>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5217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960C-AA81-4D1D-9ABA-CAAC6B38E2DA}"/>
              </a:ext>
            </a:extLst>
          </p:cNvPr>
          <p:cNvSpPr>
            <a:spLocks noGrp="1"/>
          </p:cNvSpPr>
          <p:nvPr>
            <p:ph type="title"/>
          </p:nvPr>
        </p:nvSpPr>
        <p:spPr>
          <a:xfrm>
            <a:off x="498807" y="1655179"/>
            <a:ext cx="9612971" cy="3413321"/>
          </a:xfrm>
        </p:spPr>
        <p:txBody>
          <a:bodyPr>
            <a:noAutofit/>
          </a:bodyPr>
          <a:lstStyle/>
          <a:p>
            <a:r>
              <a:rPr lang="en-US" sz="4000" cap="none" dirty="0"/>
              <a:t>From 2016 through 2020, </a:t>
            </a:r>
            <a:br>
              <a:rPr lang="en-US" sz="4000" cap="none" dirty="0"/>
            </a:br>
            <a:r>
              <a:rPr lang="en-US" sz="4000" cap="none" dirty="0"/>
              <a:t>Google Analytics was creating millions of APT temporal maps on IPTAT usage, </a:t>
            </a:r>
            <a:br>
              <a:rPr lang="en-US" sz="4000" cap="none" dirty="0"/>
            </a:br>
            <a:r>
              <a:rPr lang="en-US" sz="4000" cap="none" dirty="0"/>
              <a:t>but we did not know we could do APT queries with Google Analytics.</a:t>
            </a:r>
          </a:p>
        </p:txBody>
      </p:sp>
      <p:sp>
        <p:nvSpPr>
          <p:cNvPr id="7" name="Footer Placeholder 6">
            <a:extLst>
              <a:ext uri="{FF2B5EF4-FFF2-40B4-BE49-F238E27FC236}">
                <a16:creationId xmlns:a16="http://schemas.microsoft.com/office/drawing/2014/main" id="{73DED61B-4794-19B8-BCCE-D6A631B7DE99}"/>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293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35684DEF-E467-5A82-60CA-18E4AE2882BD}"/>
              </a:ext>
            </a:extLst>
          </p:cNvPr>
          <p:cNvSpPr>
            <a:spLocks noGrp="1"/>
          </p:cNvSpPr>
          <p:nvPr>
            <p:ph type="ftr" sz="quarter" idx="11"/>
          </p:nvPr>
        </p:nvSpPr>
        <p:spPr/>
        <p:txBody>
          <a:bodyPr/>
          <a:lstStyle/>
          <a:p>
            <a:r>
              <a:rPr lang="en-US"/>
              <a:t>Go to https://mapsat.iu.edu for a recording of the full presentation</a:t>
            </a:r>
          </a:p>
        </p:txBody>
      </p:sp>
      <p:sp>
        <p:nvSpPr>
          <p:cNvPr id="3" name="TextBox 2">
            <a:extLst>
              <a:ext uri="{FF2B5EF4-FFF2-40B4-BE49-F238E27FC236}">
                <a16:creationId xmlns:a16="http://schemas.microsoft.com/office/drawing/2014/main" id="{0B86F8A2-1BF7-00C4-4F6B-7DA999B59938}"/>
              </a:ext>
            </a:extLst>
          </p:cNvPr>
          <p:cNvSpPr txBox="1"/>
          <p:nvPr/>
        </p:nvSpPr>
        <p:spPr>
          <a:xfrm>
            <a:off x="4389120" y="6402435"/>
            <a:ext cx="1232191" cy="369332"/>
          </a:xfrm>
          <a:prstGeom prst="rect">
            <a:avLst/>
          </a:prstGeom>
          <a:noFill/>
        </p:spPr>
        <p:txBody>
          <a:bodyPr wrap="square" rtlCol="0">
            <a:spAutoFit/>
          </a:bodyPr>
          <a:lstStyle/>
          <a:p>
            <a:r>
              <a:rPr lang="en-US" dirty="0"/>
              <a:t>Etc.</a:t>
            </a:r>
          </a:p>
        </p:txBody>
      </p:sp>
      <p:graphicFrame>
        <p:nvGraphicFramePr>
          <p:cNvPr id="5" name="Table 4">
            <a:extLst>
              <a:ext uri="{FF2B5EF4-FFF2-40B4-BE49-F238E27FC236}">
                <a16:creationId xmlns:a16="http://schemas.microsoft.com/office/drawing/2014/main" id="{CD08B110-E53E-0945-99BA-552F972EF5B2}"/>
              </a:ext>
            </a:extLst>
          </p:cNvPr>
          <p:cNvGraphicFramePr>
            <a:graphicFrameLocks noGrp="1"/>
          </p:cNvGraphicFramePr>
          <p:nvPr>
            <p:extLst>
              <p:ext uri="{D42A27DB-BD31-4B8C-83A1-F6EECF244321}">
                <p14:modId xmlns:p14="http://schemas.microsoft.com/office/powerpoint/2010/main" val="1177971914"/>
              </p:ext>
            </p:extLst>
          </p:nvPr>
        </p:nvGraphicFramePr>
        <p:xfrm>
          <a:off x="4389120" y="193731"/>
          <a:ext cx="6785158" cy="6344512"/>
        </p:xfrm>
        <a:graphic>
          <a:graphicData uri="http://schemas.openxmlformats.org/drawingml/2006/table">
            <a:tbl>
              <a:tblPr firstRow="1" firstCol="1" bandRow="1">
                <a:tableStyleId>{5C22544A-7EE6-4342-B048-85BDC9FD1C3A}</a:tableStyleId>
              </a:tblPr>
              <a:tblGrid>
                <a:gridCol w="902970">
                  <a:extLst>
                    <a:ext uri="{9D8B030D-6E8A-4147-A177-3AD203B41FA5}">
                      <a16:colId xmlns:a16="http://schemas.microsoft.com/office/drawing/2014/main" val="1872690536"/>
                    </a:ext>
                  </a:extLst>
                </a:gridCol>
                <a:gridCol w="2918987">
                  <a:extLst>
                    <a:ext uri="{9D8B030D-6E8A-4147-A177-3AD203B41FA5}">
                      <a16:colId xmlns:a16="http://schemas.microsoft.com/office/drawing/2014/main" val="1739512215"/>
                    </a:ext>
                  </a:extLst>
                </a:gridCol>
                <a:gridCol w="2963201">
                  <a:extLst>
                    <a:ext uri="{9D8B030D-6E8A-4147-A177-3AD203B41FA5}">
                      <a16:colId xmlns:a16="http://schemas.microsoft.com/office/drawing/2014/main" val="300651779"/>
                    </a:ext>
                  </a:extLst>
                </a:gridCol>
              </a:tblGrid>
              <a:tr h="229952">
                <a:tc>
                  <a:txBody>
                    <a:bodyPr/>
                    <a:lstStyle/>
                    <a:p>
                      <a:pPr marL="0" marR="0">
                        <a:spcBef>
                          <a:spcPts val="0"/>
                        </a:spcBef>
                        <a:spcAft>
                          <a:spcPts val="0"/>
                        </a:spcAft>
                      </a:pPr>
                      <a:r>
                        <a:rPr lang="en-US" sz="1200">
                          <a:effectLst/>
                        </a:rPr>
                        <a:t>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Web Page HTML Title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dirty="0">
                          <a:effectLst/>
                        </a:rPr>
                        <a:t>Web Page URL at </a:t>
                      </a:r>
                      <a:r>
                        <a:rPr lang="en-US" sz="1200" u="sng" dirty="0">
                          <a:solidFill>
                            <a:schemeClr val="bg1"/>
                          </a:solidFill>
                          <a:effectLst/>
                          <a:hlinkClick r:id="rId2">
                            <a:extLst>
                              <a:ext uri="{A12FA001-AC4F-418D-AE19-62706E023703}">
                                <ahyp:hlinkClr xmlns:ahyp="http://schemas.microsoft.com/office/drawing/2018/hyperlinkcolor" val="tx"/>
                              </a:ext>
                            </a:extLst>
                          </a:hlinkClick>
                        </a:rPr>
                        <a:t>https://plagiarism.iu.edu</a:t>
                      </a:r>
                      <a:r>
                        <a:rPr lang="en-US" sz="1200" dirty="0">
                          <a:solidFill>
                            <a:schemeClr val="bg1"/>
                          </a:solidFill>
                          <a:effectLst/>
                        </a:rPr>
                        <a:t> </a:t>
                      </a:r>
                      <a:endPar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extLst>
                  <a:ext uri="{0D108BD9-81ED-4DB2-BD59-A6C34878D82A}">
                    <a16:rowId xmlns:a16="http://schemas.microsoft.com/office/drawing/2014/main" val="3177668438"/>
                  </a:ext>
                </a:extLst>
              </a:tr>
              <a:tr h="229952">
                <a:tc>
                  <a:txBody>
                    <a:bodyPr/>
                    <a:lstStyle/>
                    <a:p>
                      <a:pPr marL="0" marR="0">
                        <a:spcBef>
                          <a:spcPts val="0"/>
                        </a:spcBef>
                        <a:spcAft>
                          <a:spcPts val="0"/>
                        </a:spcAft>
                      </a:pPr>
                      <a:r>
                        <a:rPr lang="en-US" sz="1200">
                          <a:effectLst/>
                        </a:rPr>
                        <a:t>5:53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Certification Tests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/certificationTests/index.html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942183949"/>
                  </a:ext>
                </a:extLst>
              </a:tr>
              <a:tr h="229952">
                <a:tc>
                  <a:txBody>
                    <a:bodyPr/>
                    <a:lstStyle/>
                    <a:p>
                      <a:pPr marL="0" marR="0">
                        <a:spcBef>
                          <a:spcPts val="0"/>
                        </a:spcBef>
                        <a:spcAft>
                          <a:spcPts val="0"/>
                        </a:spcAft>
                      </a:pPr>
                      <a:r>
                        <a:rPr lang="en-US" sz="1200">
                          <a:effectLst/>
                        </a:rPr>
                        <a:t>5:54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Welcome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1865571191"/>
                  </a:ext>
                </a:extLst>
              </a:tr>
              <a:tr h="229952">
                <a:tc>
                  <a:txBody>
                    <a:bodyPr/>
                    <a:lstStyle/>
                    <a:p>
                      <a:pPr marL="0" marR="0">
                        <a:spcBef>
                          <a:spcPts val="0"/>
                        </a:spcBef>
                        <a:spcAft>
                          <a:spcPts val="0"/>
                        </a:spcAft>
                      </a:pPr>
                      <a:r>
                        <a:rPr lang="en-US" sz="1200">
                          <a:effectLst/>
                        </a:rPr>
                        <a:t>5:54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Certification Tests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/certificationTests/index.html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772066956"/>
                  </a:ext>
                </a:extLst>
              </a:tr>
              <a:tr h="229952">
                <a:tc>
                  <a:txBody>
                    <a:bodyPr/>
                    <a:lstStyle/>
                    <a:p>
                      <a:pPr marL="0" marR="0">
                        <a:spcBef>
                          <a:spcPts val="0"/>
                        </a:spcBef>
                        <a:spcAft>
                          <a:spcPts val="0"/>
                        </a:spcAft>
                      </a:pPr>
                      <a:r>
                        <a:rPr lang="en-US" sz="1200">
                          <a:effectLst/>
                        </a:rPr>
                        <a:t>6:01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Welcome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553578969"/>
                  </a:ext>
                </a:extLst>
              </a:tr>
              <a:tr h="229952">
                <a:tc>
                  <a:txBody>
                    <a:bodyPr/>
                    <a:lstStyle/>
                    <a:p>
                      <a:pPr marL="0" marR="0">
                        <a:spcBef>
                          <a:spcPts val="0"/>
                        </a:spcBef>
                        <a:spcAft>
                          <a:spcPts val="0"/>
                        </a:spcAft>
                      </a:pPr>
                      <a:r>
                        <a:rPr lang="en-US" sz="1200">
                          <a:effectLst/>
                        </a:rPr>
                        <a:t>6:05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Organization of Instruction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/organization.html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711003632"/>
                  </a:ext>
                </a:extLst>
              </a:tr>
              <a:tr h="229952">
                <a:tc>
                  <a:txBody>
                    <a:bodyPr/>
                    <a:lstStyle/>
                    <a:p>
                      <a:pPr marL="0" marR="0">
                        <a:spcBef>
                          <a:spcPts val="0"/>
                        </a:spcBef>
                        <a:spcAft>
                          <a:spcPts val="0"/>
                        </a:spcAft>
                      </a:pPr>
                      <a:r>
                        <a:rPr lang="en-US" sz="1200">
                          <a:effectLst/>
                        </a:rPr>
                        <a:t>6:06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How to Navigate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/navigation.html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1995289373"/>
                  </a:ext>
                </a:extLst>
              </a:tr>
              <a:tr h="229952">
                <a:tc>
                  <a:txBody>
                    <a:bodyPr/>
                    <a:lstStyle/>
                    <a:p>
                      <a:pPr marL="0" marR="0">
                        <a:spcBef>
                          <a:spcPts val="0"/>
                        </a:spcBef>
                        <a:spcAft>
                          <a:spcPts val="0"/>
                        </a:spcAft>
                      </a:pPr>
                      <a:r>
                        <a:rPr lang="en-US" sz="1200">
                          <a:effectLst/>
                        </a:rPr>
                        <a:t>6:06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Overview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092954638"/>
                  </a:ext>
                </a:extLst>
              </a:tr>
              <a:tr h="229952">
                <a:tc>
                  <a:txBody>
                    <a:bodyPr/>
                    <a:lstStyle/>
                    <a:p>
                      <a:pPr marL="0" marR="0">
                        <a:spcBef>
                          <a:spcPts val="0"/>
                        </a:spcBef>
                        <a:spcAft>
                          <a:spcPts val="0"/>
                        </a:spcAft>
                      </a:pPr>
                      <a:r>
                        <a:rPr lang="en-US" sz="1200">
                          <a:effectLst/>
                        </a:rPr>
                        <a:t>6:07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What you should do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/overview/shouldDo.html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1168237"/>
                  </a:ext>
                </a:extLst>
              </a:tr>
              <a:tr h="229952">
                <a:tc>
                  <a:txBody>
                    <a:bodyPr/>
                    <a:lstStyle/>
                    <a:p>
                      <a:pPr marL="0" marR="0">
                        <a:spcBef>
                          <a:spcPts val="0"/>
                        </a:spcBef>
                        <a:spcAft>
                          <a:spcPts val="0"/>
                        </a:spcAft>
                      </a:pPr>
                      <a:r>
                        <a:rPr lang="en-US" sz="1200">
                          <a:effectLst/>
                        </a:rPr>
                        <a:t>6:08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But I won't get caught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/overview/easyDetection.html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576767359"/>
                  </a:ext>
                </a:extLst>
              </a:tr>
              <a:tr h="229952">
                <a:tc>
                  <a:txBody>
                    <a:bodyPr/>
                    <a:lstStyle/>
                    <a:p>
                      <a:pPr marL="0" marR="0">
                        <a:spcBef>
                          <a:spcPts val="0"/>
                        </a:spcBef>
                        <a:spcAft>
                          <a:spcPts val="0"/>
                        </a:spcAft>
                      </a:pPr>
                      <a:r>
                        <a:rPr lang="en-US" sz="1200">
                          <a:effectLst/>
                        </a:rPr>
                        <a:t>6:10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tabLst>
                          <a:tab pos="1643380" algn="l"/>
                        </a:tabLst>
                      </a:pPr>
                      <a:r>
                        <a:rPr lang="en-US" sz="1200">
                          <a:effectLst/>
                        </a:rPr>
                        <a:t>R U a dupe?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/overview/RUAdupe.html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4190168439"/>
                  </a:ext>
                </a:extLst>
              </a:tr>
              <a:tr h="229952">
                <a:tc>
                  <a:txBody>
                    <a:bodyPr/>
                    <a:lstStyle/>
                    <a:p>
                      <a:pPr marL="0" marR="0">
                        <a:spcBef>
                          <a:spcPts val="0"/>
                        </a:spcBef>
                        <a:spcAft>
                          <a:spcPts val="0"/>
                        </a:spcAft>
                      </a:pPr>
                      <a:r>
                        <a:rPr lang="en-US" sz="1200">
                          <a:effectLst/>
                        </a:rPr>
                        <a:t>6:14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The Slippery Slope with Symbolic Signs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/overview/signs.html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71749615"/>
                  </a:ext>
                </a:extLst>
              </a:tr>
              <a:tr h="229952">
                <a:tc>
                  <a:txBody>
                    <a:bodyPr/>
                    <a:lstStyle/>
                    <a:p>
                      <a:pPr marL="0" marR="0">
                        <a:spcBef>
                          <a:spcPts val="0"/>
                        </a:spcBef>
                        <a:spcAft>
                          <a:spcPts val="0"/>
                        </a:spcAft>
                      </a:pPr>
                      <a:r>
                        <a:rPr lang="en-US" sz="1200">
                          <a:effectLst/>
                        </a:rPr>
                        <a:t>6:29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Cases of Plagiarism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/overview/cases.html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1522911101"/>
                  </a:ext>
                </a:extLst>
              </a:tr>
              <a:tr h="229952">
                <a:tc>
                  <a:txBody>
                    <a:bodyPr/>
                    <a:lstStyle/>
                    <a:p>
                      <a:pPr marL="0" marR="0">
                        <a:spcBef>
                          <a:spcPts val="0"/>
                        </a:spcBef>
                        <a:spcAft>
                          <a:spcPts val="0"/>
                        </a:spcAft>
                      </a:pPr>
                      <a:r>
                        <a:rPr lang="en-US" sz="1200">
                          <a:effectLst/>
                        </a:rPr>
                        <a:t>6:33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Tutorials and Practice Tests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/tutorials/index.html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000415279"/>
                  </a:ext>
                </a:extLst>
              </a:tr>
              <a:tr h="229952">
                <a:tc>
                  <a:txBody>
                    <a:bodyPr/>
                    <a:lstStyle/>
                    <a:p>
                      <a:pPr marL="0" marR="0">
                        <a:spcBef>
                          <a:spcPts val="0"/>
                        </a:spcBef>
                        <a:spcAft>
                          <a:spcPts val="0"/>
                        </a:spcAft>
                      </a:pPr>
                      <a:r>
                        <a:rPr lang="en-US" sz="1200">
                          <a:effectLst/>
                        </a:rPr>
                        <a:t>6:33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Task 1 Overview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/tutorials/task1/index.html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432095415"/>
                  </a:ext>
                </a:extLst>
              </a:tr>
              <a:tr h="229952">
                <a:tc>
                  <a:txBody>
                    <a:bodyPr/>
                    <a:lstStyle/>
                    <a:p>
                      <a:pPr marL="0" marR="0">
                        <a:spcBef>
                          <a:spcPts val="0"/>
                        </a:spcBef>
                        <a:spcAft>
                          <a:spcPts val="0"/>
                        </a:spcAft>
                      </a:pPr>
                      <a:r>
                        <a:rPr lang="en-US" sz="1200">
                          <a:effectLst/>
                        </a:rPr>
                        <a:t>6:37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A Video Case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/tutorials/task1/activation.html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514559938"/>
                  </a:ext>
                </a:extLst>
              </a:tr>
              <a:tr h="229952">
                <a:tc>
                  <a:txBody>
                    <a:bodyPr/>
                    <a:lstStyle/>
                    <a:p>
                      <a:pPr marL="0" marR="0">
                        <a:spcBef>
                          <a:spcPts val="0"/>
                        </a:spcBef>
                        <a:spcAft>
                          <a:spcPts val="0"/>
                        </a:spcAft>
                      </a:pPr>
                      <a:r>
                        <a:rPr lang="en-US" sz="1200">
                          <a:effectLst/>
                        </a:rPr>
                        <a:t>6:44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Demonstration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/tutorials/task1/demonstration.html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575674451"/>
                  </a:ext>
                </a:extLst>
              </a:tr>
              <a:tr h="229952">
                <a:tc>
                  <a:txBody>
                    <a:bodyPr/>
                    <a:lstStyle/>
                    <a:p>
                      <a:pPr marL="0" marR="0">
                        <a:spcBef>
                          <a:spcPts val="0"/>
                        </a:spcBef>
                        <a:spcAft>
                          <a:spcPts val="0"/>
                        </a:spcAft>
                      </a:pPr>
                      <a:r>
                        <a:rPr lang="en-US" sz="1200">
                          <a:effectLst/>
                        </a:rPr>
                        <a:t>6:47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Demonstration Continued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/tutorials/task1/demonstration2.html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1760585148"/>
                  </a:ext>
                </a:extLst>
              </a:tr>
              <a:tr h="229952">
                <a:tc>
                  <a:txBody>
                    <a:bodyPr/>
                    <a:lstStyle/>
                    <a:p>
                      <a:pPr marL="0" marR="0">
                        <a:spcBef>
                          <a:spcPts val="0"/>
                        </a:spcBef>
                        <a:spcAft>
                          <a:spcPts val="0"/>
                        </a:spcAft>
                      </a:pPr>
                      <a:r>
                        <a:rPr lang="en-US" sz="1200">
                          <a:effectLst/>
                        </a:rPr>
                        <a:t>6:50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with One Item at a 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/practiceTest.php?task=1&amp;item=1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031277685"/>
                  </a:ext>
                </a:extLst>
              </a:tr>
              <a:tr h="229952">
                <a:tc>
                  <a:txBody>
                    <a:bodyPr/>
                    <a:lstStyle/>
                    <a:p>
                      <a:pPr marL="0" marR="0">
                        <a:spcBef>
                          <a:spcPts val="0"/>
                        </a:spcBef>
                        <a:spcAft>
                          <a:spcPts val="0"/>
                        </a:spcAft>
                      </a:pPr>
                      <a:r>
                        <a:rPr lang="en-US" sz="1200">
                          <a:effectLst/>
                        </a:rPr>
                        <a:t>6:51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Question Result and Feedback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/practiceTestResults.php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524039013"/>
                  </a:ext>
                </a:extLst>
              </a:tr>
              <a:tr h="229952">
                <a:tc>
                  <a:txBody>
                    <a:bodyPr/>
                    <a:lstStyle/>
                    <a:p>
                      <a:pPr marL="0" marR="0">
                        <a:spcBef>
                          <a:spcPts val="0"/>
                        </a:spcBef>
                        <a:spcAft>
                          <a:spcPts val="0"/>
                        </a:spcAft>
                      </a:pPr>
                      <a:r>
                        <a:rPr lang="en-US" sz="1200">
                          <a:effectLst/>
                        </a:rPr>
                        <a:t>6:51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with One Item at a 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/practiceTest.php?task=1&amp;item=2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1616370373"/>
                  </a:ext>
                </a:extLst>
              </a:tr>
              <a:tr h="229952">
                <a:tc>
                  <a:txBody>
                    <a:bodyPr/>
                    <a:lstStyle/>
                    <a:p>
                      <a:pPr marL="0" marR="0">
                        <a:spcBef>
                          <a:spcPts val="0"/>
                        </a:spcBef>
                        <a:spcAft>
                          <a:spcPts val="0"/>
                        </a:spcAft>
                      </a:pPr>
                      <a:r>
                        <a:rPr lang="en-US" sz="1200">
                          <a:effectLst/>
                        </a:rPr>
                        <a:t>6:52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Question Result and Feedback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/practiceTestResults.php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852706040"/>
                  </a:ext>
                </a:extLst>
              </a:tr>
              <a:tr h="229952">
                <a:tc>
                  <a:txBody>
                    <a:bodyPr/>
                    <a:lstStyle/>
                    <a:p>
                      <a:pPr marL="0" marR="0">
                        <a:spcBef>
                          <a:spcPts val="0"/>
                        </a:spcBef>
                        <a:spcAft>
                          <a:spcPts val="0"/>
                        </a:spcAft>
                      </a:pPr>
                      <a:r>
                        <a:rPr lang="en-US" sz="1200">
                          <a:effectLst/>
                        </a:rPr>
                        <a:t>6:52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with One Item at a 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/practiceTest.php?task=1&amp;item=3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291751188"/>
                  </a:ext>
                </a:extLst>
              </a:tr>
              <a:tr h="229952">
                <a:tc>
                  <a:txBody>
                    <a:bodyPr/>
                    <a:lstStyle/>
                    <a:p>
                      <a:pPr marL="0" marR="0">
                        <a:spcBef>
                          <a:spcPts val="0"/>
                        </a:spcBef>
                        <a:spcAft>
                          <a:spcPts val="0"/>
                        </a:spcAft>
                      </a:pPr>
                      <a:r>
                        <a:rPr lang="en-US" sz="1200">
                          <a:effectLst/>
                        </a:rPr>
                        <a:t>6:52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Question Result and Feedback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/practiceTestResults.php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202626591"/>
                  </a:ext>
                </a:extLst>
              </a:tr>
              <a:tr h="229952">
                <a:tc>
                  <a:txBody>
                    <a:bodyPr/>
                    <a:lstStyle/>
                    <a:p>
                      <a:pPr marL="0" marR="0">
                        <a:spcBef>
                          <a:spcPts val="0"/>
                        </a:spcBef>
                        <a:spcAft>
                          <a:spcPts val="0"/>
                        </a:spcAft>
                      </a:pPr>
                      <a:r>
                        <a:rPr lang="en-US" sz="1200">
                          <a:effectLst/>
                        </a:rPr>
                        <a:t>6:53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with One Item at a 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/practiceTest.php?task=1&amp;item=4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4112777023"/>
                  </a:ext>
                </a:extLst>
              </a:tr>
              <a:tr h="229952">
                <a:tc>
                  <a:txBody>
                    <a:bodyPr/>
                    <a:lstStyle/>
                    <a:p>
                      <a:pPr marL="0" marR="0">
                        <a:spcBef>
                          <a:spcPts val="0"/>
                        </a:spcBef>
                        <a:spcAft>
                          <a:spcPts val="0"/>
                        </a:spcAft>
                      </a:pPr>
                      <a:r>
                        <a:rPr lang="en-US" sz="1200">
                          <a:effectLst/>
                        </a:rPr>
                        <a:t>6:53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Practice Question Result and Feedback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a:effectLst/>
                        </a:rPr>
                        <a:t>/practiceTestResults.php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2668216143"/>
                  </a:ext>
                </a:extLst>
              </a:tr>
              <a:tr h="229952">
                <a:tc>
                  <a:txBody>
                    <a:bodyPr/>
                    <a:lstStyle/>
                    <a:p>
                      <a:pPr marL="0" marR="0">
                        <a:spcBef>
                          <a:spcPts val="0"/>
                        </a:spcBef>
                        <a:spcAft>
                          <a:spcPts val="0"/>
                        </a:spcAft>
                      </a:pPr>
                      <a:r>
                        <a:rPr lang="en-US" sz="1200" dirty="0">
                          <a:effectLst/>
                        </a:rPr>
                        <a:t>6:53 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solidFill>
                      <a:schemeClr val="accent2">
                        <a:lumMod val="50000"/>
                      </a:schemeClr>
                    </a:solidFill>
                  </a:tcPr>
                </a:tc>
                <a:tc>
                  <a:txBody>
                    <a:bodyPr/>
                    <a:lstStyle/>
                    <a:p>
                      <a:pPr marL="0" marR="0">
                        <a:spcBef>
                          <a:spcPts val="0"/>
                        </a:spcBef>
                        <a:spcAft>
                          <a:spcPts val="0"/>
                        </a:spcAft>
                      </a:pPr>
                      <a:r>
                        <a:rPr lang="en-US" sz="1200">
                          <a:effectLst/>
                        </a:rPr>
                        <a:t>Task 1 Integration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tc>
                  <a:txBody>
                    <a:bodyPr/>
                    <a:lstStyle/>
                    <a:p>
                      <a:pPr marL="0" marR="0">
                        <a:spcBef>
                          <a:spcPts val="0"/>
                        </a:spcBef>
                        <a:spcAft>
                          <a:spcPts val="0"/>
                        </a:spcAft>
                      </a:pPr>
                      <a:r>
                        <a:rPr lang="en-US" sz="1200" dirty="0">
                          <a:effectLst/>
                        </a:rPr>
                        <a:t>/tutorials/task1/</a:t>
                      </a:r>
                      <a:r>
                        <a:rPr lang="en-US" sz="1200" dirty="0" err="1">
                          <a:effectLst/>
                        </a:rPr>
                        <a:t>integration.html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26" marR="52326" marT="0" marB="0"/>
                </a:tc>
                <a:extLst>
                  <a:ext uri="{0D108BD9-81ED-4DB2-BD59-A6C34878D82A}">
                    <a16:rowId xmlns:a16="http://schemas.microsoft.com/office/drawing/2014/main" val="3465480485"/>
                  </a:ext>
                </a:extLst>
              </a:tr>
            </a:tbl>
          </a:graphicData>
        </a:graphic>
      </p:graphicFrame>
      <p:sp>
        <p:nvSpPr>
          <p:cNvPr id="6" name="TextBox 5">
            <a:extLst>
              <a:ext uri="{FF2B5EF4-FFF2-40B4-BE49-F238E27FC236}">
                <a16:creationId xmlns:a16="http://schemas.microsoft.com/office/drawing/2014/main" id="{956118BF-0F56-EE4F-9EC1-39D0DF71A7C5}"/>
              </a:ext>
            </a:extLst>
          </p:cNvPr>
          <p:cNvSpPr txBox="1"/>
          <p:nvPr/>
        </p:nvSpPr>
        <p:spPr>
          <a:xfrm>
            <a:off x="1371600" y="2560320"/>
            <a:ext cx="2526030" cy="3508653"/>
          </a:xfrm>
          <a:prstGeom prst="rect">
            <a:avLst/>
          </a:prstGeom>
          <a:noFill/>
        </p:spPr>
        <p:txBody>
          <a:bodyPr wrap="square" rtlCol="0">
            <a:spAutoFit/>
          </a:bodyPr>
          <a:lstStyle/>
          <a:p>
            <a:r>
              <a:rPr lang="en-US" sz="2400" dirty="0"/>
              <a:t>Temporal Map</a:t>
            </a:r>
          </a:p>
          <a:p>
            <a:endParaRPr lang="en-US" dirty="0"/>
          </a:p>
          <a:p>
            <a:r>
              <a:rPr lang="en-US" dirty="0"/>
              <a:t>Part of Google Analytics ‘session’ on Sunday, October 4, 2020.</a:t>
            </a:r>
          </a:p>
          <a:p>
            <a:endParaRPr lang="en-US" dirty="0"/>
          </a:p>
          <a:p>
            <a:r>
              <a:rPr lang="en-US" dirty="0"/>
              <a:t>Melinda had 2 GA sessions, totaling 148 minutes in duration, separated by a 52-min. break between sessions.</a:t>
            </a:r>
          </a:p>
        </p:txBody>
      </p:sp>
      <p:sp>
        <p:nvSpPr>
          <p:cNvPr id="2" name="Title 1">
            <a:extLst>
              <a:ext uri="{FF2B5EF4-FFF2-40B4-BE49-F238E27FC236}">
                <a16:creationId xmlns:a16="http://schemas.microsoft.com/office/drawing/2014/main" id="{99330761-9B25-5C43-82F5-E87A7AE43783}"/>
              </a:ext>
            </a:extLst>
          </p:cNvPr>
          <p:cNvSpPr>
            <a:spLocks noGrp="1"/>
          </p:cNvSpPr>
          <p:nvPr>
            <p:ph type="title"/>
          </p:nvPr>
        </p:nvSpPr>
        <p:spPr>
          <a:xfrm>
            <a:off x="1371600" y="685799"/>
            <a:ext cx="2825646" cy="1757597"/>
          </a:xfrm>
        </p:spPr>
        <p:txBody>
          <a:bodyPr>
            <a:normAutofit fontScale="90000"/>
          </a:bodyPr>
          <a:lstStyle/>
          <a:p>
            <a:r>
              <a:rPr lang="en-US" dirty="0">
                <a:hlinkClick r:id="rId3"/>
              </a:rPr>
              <a:t>Melinda’s Learning Journey</a:t>
            </a:r>
            <a:endParaRPr lang="en-US" dirty="0"/>
          </a:p>
        </p:txBody>
      </p:sp>
    </p:spTree>
    <p:extLst>
      <p:ext uri="{BB962C8B-B14F-4D97-AF65-F5344CB8AC3E}">
        <p14:creationId xmlns:p14="http://schemas.microsoft.com/office/powerpoint/2010/main" val="2526835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D962458-34CC-AC6B-DC98-A90C53BB87DF}"/>
              </a:ext>
            </a:extLst>
          </p:cNvPr>
          <p:cNvSpPr>
            <a:spLocks noGrp="1"/>
          </p:cNvSpPr>
          <p:nvPr>
            <p:ph type="ftr" sz="quarter" idx="11"/>
          </p:nvPr>
        </p:nvSpPr>
        <p:spPr/>
        <p:txBody>
          <a:bodyPr/>
          <a:lstStyle/>
          <a:p>
            <a:r>
              <a:rPr lang="en-US"/>
              <a:t>Go to https://mapsat.iu.edu for a recording of the full presentation</a:t>
            </a:r>
          </a:p>
        </p:txBody>
      </p:sp>
      <p:pic>
        <p:nvPicPr>
          <p:cNvPr id="5" name="Content Placeholder 4" descr="Photo of book cover">
            <a:hlinkClick r:id="rId2"/>
            <a:extLst>
              <a:ext uri="{FF2B5EF4-FFF2-40B4-BE49-F238E27FC236}">
                <a16:creationId xmlns:a16="http://schemas.microsoft.com/office/drawing/2014/main" id="{87EF2AB3-DC96-CD40-9FDB-8D950151B017}"/>
              </a:ext>
            </a:extLst>
          </p:cNvPr>
          <p:cNvPicPr>
            <a:picLocks noChangeAspect="1"/>
          </p:cNvPicPr>
          <p:nvPr/>
        </p:nvPicPr>
        <p:blipFill rotWithShape="1">
          <a:blip r:embed="rId3"/>
          <a:srcRect b="6409"/>
          <a:stretch/>
        </p:blipFill>
        <p:spPr>
          <a:xfrm>
            <a:off x="7383662" y="10"/>
            <a:ext cx="4808338" cy="6857990"/>
          </a:xfrm>
          <a:prstGeom prst="rect">
            <a:avLst/>
          </a:prstGeom>
        </p:spPr>
      </p:pic>
      <p:sp>
        <p:nvSpPr>
          <p:cNvPr id="9" name="Content Placeholder 8">
            <a:extLst>
              <a:ext uri="{FF2B5EF4-FFF2-40B4-BE49-F238E27FC236}">
                <a16:creationId xmlns:a16="http://schemas.microsoft.com/office/drawing/2014/main" id="{CA3B1ED2-32EA-453E-91AB-93FC77FACDA4}"/>
              </a:ext>
            </a:extLst>
          </p:cNvPr>
          <p:cNvSpPr>
            <a:spLocks noGrp="1"/>
          </p:cNvSpPr>
          <p:nvPr>
            <p:ph idx="1"/>
          </p:nvPr>
        </p:nvSpPr>
        <p:spPr>
          <a:xfrm>
            <a:off x="1190811" y="1695685"/>
            <a:ext cx="5793475" cy="4786137"/>
          </a:xfrm>
        </p:spPr>
        <p:txBody>
          <a:bodyPr>
            <a:normAutofit lnSpcReduction="10000"/>
          </a:bodyPr>
          <a:lstStyle/>
          <a:p>
            <a:r>
              <a:rPr lang="en-US" dirty="0"/>
              <a:t>Google Analytics tracked student use of IPTAT website for 2 years, 2019-20</a:t>
            </a:r>
          </a:p>
          <a:p>
            <a:pPr lvl="1"/>
            <a:r>
              <a:rPr lang="en-US" dirty="0"/>
              <a:t>Approximately 936,000 learning journeys, students from 222 countries and territories worldwide</a:t>
            </a:r>
          </a:p>
          <a:p>
            <a:pPr lvl="1"/>
            <a:r>
              <a:rPr lang="en-US" dirty="0"/>
              <a:t>About 1.9M temporal maps, 36M pageviews</a:t>
            </a:r>
          </a:p>
          <a:p>
            <a:r>
              <a:rPr lang="en-US" dirty="0"/>
              <a:t>We discovered in 2020 that Google’s Universal Analytics (UA) could be leveraged to do Analysis of Patterns in Time (APT) when coupled with Excel spreadsheets</a:t>
            </a:r>
          </a:p>
          <a:p>
            <a:r>
              <a:rPr lang="en-US" dirty="0"/>
              <a:t>Main APT finding:  Successful students viewed 3 to 4 times as many unique Web pages designed with First Principles of Instruction as did unsuccessful students</a:t>
            </a:r>
          </a:p>
        </p:txBody>
      </p:sp>
      <p:sp>
        <p:nvSpPr>
          <p:cNvPr id="2" name="Title 1">
            <a:extLst>
              <a:ext uri="{FF2B5EF4-FFF2-40B4-BE49-F238E27FC236}">
                <a16:creationId xmlns:a16="http://schemas.microsoft.com/office/drawing/2014/main" id="{7B7D37AB-EA9D-9C4E-A163-83C14CC5373F}"/>
              </a:ext>
            </a:extLst>
          </p:cNvPr>
          <p:cNvSpPr>
            <a:spLocks noGrp="1"/>
          </p:cNvSpPr>
          <p:nvPr>
            <p:ph type="title"/>
          </p:nvPr>
        </p:nvSpPr>
        <p:spPr>
          <a:xfrm>
            <a:off x="1190812" y="685800"/>
            <a:ext cx="5793475" cy="1485900"/>
          </a:xfrm>
        </p:spPr>
        <p:txBody>
          <a:bodyPr>
            <a:normAutofit/>
          </a:bodyPr>
          <a:lstStyle/>
          <a:p>
            <a:r>
              <a:rPr lang="en-US" dirty="0">
                <a:hlinkClick r:id="rId2"/>
              </a:rPr>
              <a:t>New book</a:t>
            </a:r>
            <a:r>
              <a:rPr lang="en-US" dirty="0"/>
              <a:t>: 2022</a:t>
            </a:r>
          </a:p>
        </p:txBody>
      </p:sp>
    </p:spTree>
    <p:extLst>
      <p:ext uri="{BB962C8B-B14F-4D97-AF65-F5344CB8AC3E}">
        <p14:creationId xmlns:p14="http://schemas.microsoft.com/office/powerpoint/2010/main" val="31576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0511-9351-80F2-97E6-0929049DB450}"/>
              </a:ext>
            </a:extLst>
          </p:cNvPr>
          <p:cNvSpPr>
            <a:spLocks noGrp="1"/>
          </p:cNvSpPr>
          <p:nvPr>
            <p:ph type="title"/>
          </p:nvPr>
        </p:nvSpPr>
        <p:spPr>
          <a:xfrm>
            <a:off x="1371600" y="98528"/>
            <a:ext cx="9601200" cy="977917"/>
          </a:xfrm>
        </p:spPr>
        <p:txBody>
          <a:bodyPr>
            <a:noAutofit/>
          </a:bodyPr>
          <a:lstStyle/>
          <a:p>
            <a:r>
              <a:rPr lang="en-US" sz="2800" dirty="0"/>
              <a:t>Latest APT Results from 131,083 Learning Journeys Using Google Analytics 4 (Aug. 21 – Oct. 18, 2022)</a:t>
            </a:r>
            <a:br>
              <a:rPr lang="en-US" sz="2800" dirty="0"/>
            </a:br>
            <a:endParaRPr lang="en-US" sz="2800" dirty="0"/>
          </a:p>
        </p:txBody>
      </p:sp>
      <p:graphicFrame>
        <p:nvGraphicFramePr>
          <p:cNvPr id="6" name="Content Placeholder 5">
            <a:extLst>
              <a:ext uri="{FF2B5EF4-FFF2-40B4-BE49-F238E27FC236}">
                <a16:creationId xmlns:a16="http://schemas.microsoft.com/office/drawing/2014/main" id="{9C96E365-1DA0-4897-6F7A-6C72BEAA5849}"/>
              </a:ext>
            </a:extLst>
          </p:cNvPr>
          <p:cNvGraphicFramePr>
            <a:graphicFrameLocks noGrp="1"/>
          </p:cNvGraphicFramePr>
          <p:nvPr>
            <p:ph idx="1"/>
            <p:extLst>
              <p:ext uri="{D42A27DB-BD31-4B8C-83A1-F6EECF244321}">
                <p14:modId xmlns:p14="http://schemas.microsoft.com/office/powerpoint/2010/main" val="2323588616"/>
              </p:ext>
            </p:extLst>
          </p:nvPr>
        </p:nvGraphicFramePr>
        <p:xfrm>
          <a:off x="1490355" y="1076445"/>
          <a:ext cx="9979745" cy="5433924"/>
        </p:xfrm>
        <a:graphic>
          <a:graphicData uri="http://schemas.openxmlformats.org/drawingml/2006/table">
            <a:tbl>
              <a:tblPr firstRow="1">
                <a:tableStyleId>{7DF18680-E054-41AD-8BC1-D1AEF772440D}</a:tableStyleId>
              </a:tblPr>
              <a:tblGrid>
                <a:gridCol w="3000623">
                  <a:extLst>
                    <a:ext uri="{9D8B030D-6E8A-4147-A177-3AD203B41FA5}">
                      <a16:colId xmlns:a16="http://schemas.microsoft.com/office/drawing/2014/main" val="2085279028"/>
                    </a:ext>
                  </a:extLst>
                </a:gridCol>
                <a:gridCol w="1051142">
                  <a:extLst>
                    <a:ext uri="{9D8B030D-6E8A-4147-A177-3AD203B41FA5}">
                      <a16:colId xmlns:a16="http://schemas.microsoft.com/office/drawing/2014/main" val="3565452215"/>
                    </a:ext>
                  </a:extLst>
                </a:gridCol>
                <a:gridCol w="1035704">
                  <a:extLst>
                    <a:ext uri="{9D8B030D-6E8A-4147-A177-3AD203B41FA5}">
                      <a16:colId xmlns:a16="http://schemas.microsoft.com/office/drawing/2014/main" val="3222511411"/>
                    </a:ext>
                  </a:extLst>
                </a:gridCol>
                <a:gridCol w="990178">
                  <a:extLst>
                    <a:ext uri="{9D8B030D-6E8A-4147-A177-3AD203B41FA5}">
                      <a16:colId xmlns:a16="http://schemas.microsoft.com/office/drawing/2014/main" val="3421124115"/>
                    </a:ext>
                  </a:extLst>
                </a:gridCol>
                <a:gridCol w="1354841">
                  <a:extLst>
                    <a:ext uri="{9D8B030D-6E8A-4147-A177-3AD203B41FA5}">
                      <a16:colId xmlns:a16="http://schemas.microsoft.com/office/drawing/2014/main" val="2772747296"/>
                    </a:ext>
                  </a:extLst>
                </a:gridCol>
                <a:gridCol w="1208314">
                  <a:extLst>
                    <a:ext uri="{9D8B030D-6E8A-4147-A177-3AD203B41FA5}">
                      <a16:colId xmlns:a16="http://schemas.microsoft.com/office/drawing/2014/main" val="4032461097"/>
                    </a:ext>
                  </a:extLst>
                </a:gridCol>
                <a:gridCol w="1338943">
                  <a:extLst>
                    <a:ext uri="{9D8B030D-6E8A-4147-A177-3AD203B41FA5}">
                      <a16:colId xmlns:a16="http://schemas.microsoft.com/office/drawing/2014/main" val="1024994056"/>
                    </a:ext>
                  </a:extLst>
                </a:gridCol>
              </a:tblGrid>
              <a:tr h="627609">
                <a:tc>
                  <a:txBody>
                    <a:bodyPr/>
                    <a:lstStyle/>
                    <a:p>
                      <a:pPr algn="ctr" fontAlgn="b"/>
                      <a:r>
                        <a:rPr lang="en-US" sz="2000" b="1" u="none" strike="noStrike" dirty="0">
                          <a:effectLst/>
                        </a:rPr>
                        <a:t>Learning Strategy</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a:effectLst/>
                        </a:rPr>
                        <a:t>Non-Achiever</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dirty="0">
                          <a:effectLst/>
                        </a:rPr>
                        <a:t>Achiever</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dirty="0">
                          <a:effectLst/>
                        </a:rPr>
                        <a:t>Total</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dirty="0">
                          <a:effectLst/>
                        </a:rPr>
                        <a:t>Likelihood of Passing</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dirty="0">
                          <a:effectLst/>
                        </a:rPr>
                        <a:t>Likelihood of Failing</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tc>
                  <a:txBody>
                    <a:bodyPr/>
                    <a:lstStyle/>
                    <a:p>
                      <a:pPr algn="ctr" fontAlgn="b"/>
                      <a:r>
                        <a:rPr lang="en-US" sz="2000" b="1" u="none" strike="noStrike" dirty="0">
                          <a:effectLst/>
                        </a:rPr>
                        <a:t>Odds P:F</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2">
                        <a:lumMod val="50000"/>
                      </a:schemeClr>
                    </a:solidFill>
                  </a:tcPr>
                </a:tc>
                <a:extLst>
                  <a:ext uri="{0D108BD9-81ED-4DB2-BD59-A6C34878D82A}">
                    <a16:rowId xmlns:a16="http://schemas.microsoft.com/office/drawing/2014/main" val="3074812675"/>
                  </a:ext>
                </a:extLst>
              </a:tr>
              <a:tr h="282121">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1171491"/>
                  </a:ext>
                </a:extLst>
              </a:tr>
              <a:tr h="282121">
                <a:tc>
                  <a:txBody>
                    <a:bodyPr/>
                    <a:lstStyle/>
                    <a:p>
                      <a:pPr algn="l" fontAlgn="b"/>
                      <a:r>
                        <a:rPr lang="en-US" sz="1800" u="none" strike="noStrike" dirty="0">
                          <a:effectLst/>
                        </a:rPr>
                        <a:t>Guessing (theoretical)</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19,682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19,683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0.000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1.000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0.00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2759356"/>
                  </a:ext>
                </a:extLst>
              </a:tr>
              <a:tr h="282121">
                <a:tc>
                  <a:txBody>
                    <a:bodyPr/>
                    <a:lstStyle/>
                    <a:p>
                      <a:pPr algn="l" fontAlgn="b"/>
                      <a:r>
                        <a:rPr lang="en-US" sz="1800" u="none" strike="noStrike" dirty="0">
                          <a:effectLst/>
                        </a:rPr>
                        <a:t>Minimalist (No FPI)</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7,918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6,836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14,754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0.463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0.537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0.86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22816205"/>
                  </a:ext>
                </a:extLst>
              </a:tr>
              <a:tr h="282121">
                <a:tc>
                  <a:txBody>
                    <a:bodyPr/>
                    <a:lstStyle/>
                    <a:p>
                      <a:pPr algn="l" fontAlgn="b"/>
                      <a:r>
                        <a:rPr lang="en-US" sz="1800" u="none" strike="noStrike" dirty="0">
                          <a:effectLst/>
                        </a:rPr>
                        <a:t>Traditionalist:  Any FPI</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16,532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34,551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51,083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0.676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0.324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2.09</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5030200"/>
                  </a:ext>
                </a:extLst>
              </a:tr>
              <a:tr h="282121">
                <a:tc>
                  <a:txBody>
                    <a:bodyPr/>
                    <a:lstStyle/>
                    <a:p>
                      <a:pPr algn="r" fontAlgn="b"/>
                      <a:r>
                        <a:rPr lang="en-US" sz="1800" u="none" strike="noStrike" dirty="0">
                          <a:effectLst/>
                        </a:rPr>
                        <a:t>Plagiarism Patterns Only</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7,898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14,765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22,663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0.652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0.348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1.87</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71712910"/>
                  </a:ext>
                </a:extLst>
              </a:tr>
              <a:tr h="282121">
                <a:tc>
                  <a:txBody>
                    <a:bodyPr/>
                    <a:lstStyle/>
                    <a:p>
                      <a:pPr algn="r" fontAlgn="b"/>
                      <a:r>
                        <a:rPr lang="en-US" sz="1800" u="none" strike="noStrike" dirty="0">
                          <a:effectLst/>
                        </a:rPr>
                        <a:t>Practice Questions with Feedback</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5,989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15,350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21,339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0.719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0.281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2.56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6014602"/>
                  </a:ext>
                </a:extLst>
              </a:tr>
              <a:tr h="282121">
                <a:tc>
                  <a:txBody>
                    <a:bodyPr/>
                    <a:lstStyle/>
                    <a:p>
                      <a:pPr algn="r" fontAlgn="b"/>
                      <a:r>
                        <a:rPr lang="en-US" sz="1800" u="none" strike="noStrike" dirty="0">
                          <a:effectLst/>
                          <a:highlight>
                            <a:srgbClr val="FFFF00"/>
                          </a:highlight>
                        </a:rPr>
                        <a:t>Maximalist (some </a:t>
                      </a:r>
                    </a:p>
                    <a:p>
                      <a:pPr algn="r" fontAlgn="b"/>
                      <a:r>
                        <a:rPr lang="en-US" sz="1800" u="none" strike="noStrike" dirty="0">
                          <a:effectLst/>
                          <a:highlight>
                            <a:srgbClr val="FFFF00"/>
                          </a:highlight>
                        </a:rPr>
                        <a:t>of each FPI)</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1,607</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6,424</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8,031</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0.800</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0.200</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FF00"/>
                          </a:highlight>
                        </a:rPr>
                        <a:t>4.00</a:t>
                      </a:r>
                      <a:endParaRPr lang="en-US"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2390230524"/>
                  </a:ext>
                </a:extLst>
              </a:tr>
              <a:tr h="282121">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1076196"/>
                  </a:ext>
                </a:extLst>
              </a:tr>
              <a:tr h="282121">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5008891"/>
                  </a:ext>
                </a:extLst>
              </a:tr>
              <a:tr h="282121">
                <a:tc>
                  <a:txBody>
                    <a:bodyPr/>
                    <a:lstStyle/>
                    <a:p>
                      <a:pPr algn="l" fontAlgn="b"/>
                      <a:r>
                        <a:rPr lang="en-US" sz="1800" u="none" strike="noStrike" dirty="0">
                          <a:effectLst/>
                        </a:rPr>
                        <a:t>Achievers &amp; Test Evals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40,838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888148"/>
                  </a:ext>
                </a:extLst>
              </a:tr>
              <a:tr h="282121">
                <a:tc>
                  <a:txBody>
                    <a:bodyPr/>
                    <a:lstStyle/>
                    <a:p>
                      <a:pPr algn="l" fontAlgn="b"/>
                      <a:r>
                        <a:rPr lang="en-US" sz="1800" u="none" strike="noStrike" dirty="0">
                          <a:effectLst/>
                        </a:rPr>
                        <a:t>Non-Achievers &amp; Test Evals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23,834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089896"/>
                  </a:ext>
                </a:extLst>
              </a:tr>
              <a:tr h="282121">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5377976"/>
                  </a:ext>
                </a:extLst>
              </a:tr>
              <a:tr h="282121">
                <a:tc>
                  <a:txBody>
                    <a:bodyPr/>
                    <a:lstStyle/>
                    <a:p>
                      <a:pPr algn="l" fontAlgn="b"/>
                      <a:r>
                        <a:rPr lang="en-US" sz="1800" u="none" strike="noStrike" dirty="0">
                          <a:effectLst/>
                        </a:rPr>
                        <a:t>Total Test Evals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64,672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9676114"/>
                  </a:ext>
                </a:extLst>
              </a:tr>
              <a:tr h="282121">
                <a:tc>
                  <a:txBody>
                    <a:bodyPr/>
                    <a:lstStyle/>
                    <a:p>
                      <a:pPr algn="l" fontAlgn="b"/>
                      <a:r>
                        <a:rPr lang="en-US" sz="1800" u="none" strike="noStrike" dirty="0">
                          <a:effectLst/>
                        </a:rPr>
                        <a:t>Active Users &amp; No Test Evals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66,411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0891331"/>
                  </a:ext>
                </a:extLst>
              </a:tr>
              <a:tr h="282121">
                <a:tc>
                  <a:txBody>
                    <a:bodyPr/>
                    <a:lstStyle/>
                    <a:p>
                      <a:pPr algn="l" fontAlgn="b"/>
                      <a:r>
                        <a:rPr lang="en-US" sz="1800" b="0" i="0" u="none" strike="noStrike" dirty="0">
                          <a:solidFill>
                            <a:srgbClr val="000000"/>
                          </a:solidFill>
                          <a:effectLst/>
                          <a:latin typeface="+mn-lt"/>
                        </a:rPr>
                        <a:t>Grand Total Learning Journeys</a:t>
                      </a:r>
                    </a:p>
                  </a:txBody>
                  <a:tcPr marL="9525" marR="9525" marT="9525" marB="0" anchor="b"/>
                </a:tc>
                <a:tc>
                  <a:txBody>
                    <a:bodyPr/>
                    <a:lstStyle/>
                    <a:p>
                      <a:pPr algn="r" fontAlgn="b"/>
                      <a:r>
                        <a:rPr lang="en-US" sz="1800" b="0" i="0" u="none" strike="noStrike" dirty="0">
                          <a:solidFill>
                            <a:srgbClr val="000000"/>
                          </a:solidFill>
                          <a:effectLst/>
                          <a:latin typeface="+mn-lt"/>
                        </a:rPr>
                        <a:t>131,083</a:t>
                      </a: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7230485"/>
                  </a:ext>
                </a:extLst>
              </a:tr>
            </a:tbl>
          </a:graphicData>
        </a:graphic>
      </p:graphicFrame>
      <p:sp>
        <p:nvSpPr>
          <p:cNvPr id="3" name="TextBox 2">
            <a:extLst>
              <a:ext uri="{FF2B5EF4-FFF2-40B4-BE49-F238E27FC236}">
                <a16:creationId xmlns:a16="http://schemas.microsoft.com/office/drawing/2014/main" id="{EB2F0164-BC9C-BA41-8148-A0F3E5C7157B}"/>
              </a:ext>
            </a:extLst>
          </p:cNvPr>
          <p:cNvSpPr txBox="1"/>
          <p:nvPr/>
        </p:nvSpPr>
        <p:spPr>
          <a:xfrm>
            <a:off x="6620718" y="4465476"/>
            <a:ext cx="4849381" cy="1938992"/>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a:solidFill>
                  <a:srgbClr val="C00000"/>
                </a:solidFill>
              </a:rPr>
              <a:t>Maximalists were 4 times more likely to pass a Certification Test.  Maximalists had tried at least some of each part of IPTAT designed with First Principles of Instruction.</a:t>
            </a:r>
          </a:p>
        </p:txBody>
      </p:sp>
      <p:sp>
        <p:nvSpPr>
          <p:cNvPr id="9" name="Footer Placeholder 8">
            <a:extLst>
              <a:ext uri="{FF2B5EF4-FFF2-40B4-BE49-F238E27FC236}">
                <a16:creationId xmlns:a16="http://schemas.microsoft.com/office/drawing/2014/main" id="{705145E5-ACFD-7AAE-72FF-949B1055E2BD}"/>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149650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1359-A598-B16A-C61E-DFB05730E523}"/>
              </a:ext>
            </a:extLst>
          </p:cNvPr>
          <p:cNvSpPr>
            <a:spLocks noGrp="1"/>
          </p:cNvSpPr>
          <p:nvPr>
            <p:ph type="title"/>
          </p:nvPr>
        </p:nvSpPr>
        <p:spPr/>
        <p:txBody>
          <a:bodyPr/>
          <a:lstStyle/>
          <a:p>
            <a:r>
              <a:rPr lang="en-US" dirty="0"/>
              <a:t>Biggest Adopters of Analysis of Patterns in Time—thus far</a:t>
            </a:r>
          </a:p>
        </p:txBody>
      </p:sp>
      <p:sp>
        <p:nvSpPr>
          <p:cNvPr id="3" name="Content Placeholder 2">
            <a:extLst>
              <a:ext uri="{FF2B5EF4-FFF2-40B4-BE49-F238E27FC236}">
                <a16:creationId xmlns:a16="http://schemas.microsoft.com/office/drawing/2014/main" id="{25C2645A-3313-395F-A55F-97E35C3CD622}"/>
              </a:ext>
            </a:extLst>
          </p:cNvPr>
          <p:cNvSpPr>
            <a:spLocks noGrp="1"/>
          </p:cNvSpPr>
          <p:nvPr>
            <p:ph idx="1"/>
          </p:nvPr>
        </p:nvSpPr>
        <p:spPr/>
        <p:txBody>
          <a:bodyPr>
            <a:normAutofit/>
          </a:bodyPr>
          <a:lstStyle/>
          <a:p>
            <a:r>
              <a:rPr lang="en-US" sz="2800" dirty="0"/>
              <a:t>Google Analytics</a:t>
            </a:r>
          </a:p>
          <a:p>
            <a:r>
              <a:rPr lang="en-US" sz="2800" dirty="0"/>
              <a:t>Major League Baseball (and other professional sports)</a:t>
            </a:r>
          </a:p>
          <a:p>
            <a:r>
              <a:rPr lang="en-US" sz="2800" dirty="0"/>
              <a:t>Emerging methods in:</a:t>
            </a:r>
          </a:p>
          <a:p>
            <a:pPr lvl="1"/>
            <a:r>
              <a:rPr lang="en-US" sz="2800" dirty="0"/>
              <a:t>Data Science</a:t>
            </a:r>
          </a:p>
          <a:p>
            <a:pPr lvl="1"/>
            <a:r>
              <a:rPr lang="en-US" sz="2800" dirty="0"/>
              <a:t>Machine Learning</a:t>
            </a:r>
          </a:p>
          <a:p>
            <a:pPr lvl="1"/>
            <a:r>
              <a:rPr lang="en-US" sz="2800" dirty="0"/>
              <a:t>Artificial Intelligence</a:t>
            </a:r>
          </a:p>
        </p:txBody>
      </p:sp>
      <p:sp>
        <p:nvSpPr>
          <p:cNvPr id="8" name="Footer Placeholder 7">
            <a:extLst>
              <a:ext uri="{FF2B5EF4-FFF2-40B4-BE49-F238E27FC236}">
                <a16:creationId xmlns:a16="http://schemas.microsoft.com/office/drawing/2014/main" id="{096FF790-3236-7DAB-2AD8-AEDFF3CB22BB}"/>
              </a:ext>
            </a:extLst>
          </p:cNvPr>
          <p:cNvSpPr>
            <a:spLocks noGrp="1"/>
          </p:cNvSpPr>
          <p:nvPr>
            <p:ph type="ftr" sz="quarter" idx="11"/>
          </p:nvPr>
        </p:nvSpPr>
        <p:spPr/>
        <p:txBody>
          <a:bodyPr/>
          <a:lstStyle/>
          <a:p>
            <a:r>
              <a:rPr lang="en-US" dirty="0"/>
              <a:t>Go to https://</a:t>
            </a:r>
            <a:r>
              <a:rPr lang="en-US" dirty="0" err="1"/>
              <a:t>mapsat.iu.edu</a:t>
            </a:r>
            <a:r>
              <a:rPr lang="en-US" dirty="0"/>
              <a:t> for a recording of the full presentation</a:t>
            </a:r>
          </a:p>
        </p:txBody>
      </p:sp>
    </p:spTree>
    <p:extLst>
      <p:ext uri="{BB962C8B-B14F-4D97-AF65-F5344CB8AC3E}">
        <p14:creationId xmlns:p14="http://schemas.microsoft.com/office/powerpoint/2010/main" val="3920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0C4F-CA63-EB1A-5276-BD12333C9EA8}"/>
              </a:ext>
            </a:extLst>
          </p:cNvPr>
          <p:cNvSpPr>
            <a:spLocks noGrp="1"/>
          </p:cNvSpPr>
          <p:nvPr>
            <p:ph type="title"/>
          </p:nvPr>
        </p:nvSpPr>
        <p:spPr>
          <a:xfrm>
            <a:off x="1371600" y="146955"/>
            <a:ext cx="9601200" cy="1288306"/>
          </a:xfrm>
        </p:spPr>
        <p:txBody>
          <a:bodyPr>
            <a:normAutofit fontScale="90000"/>
          </a:bodyPr>
          <a:lstStyle/>
          <a:p>
            <a:r>
              <a:rPr lang="en-US" dirty="0"/>
              <a:t>Doing Analysis of Patterns in Time with</a:t>
            </a:r>
            <a:br>
              <a:rPr lang="en-US" dirty="0"/>
            </a:br>
            <a:r>
              <a:rPr lang="en-US" dirty="0"/>
              <a:t>Google Analytics 4 (GA4) Segment Overlap</a:t>
            </a:r>
          </a:p>
        </p:txBody>
      </p:sp>
      <p:pic>
        <p:nvPicPr>
          <p:cNvPr id="4" name="Picture 3" descr="Venn diagram showing shaded overlap for Achievers and Maximalists&#10;">
            <a:extLst>
              <a:ext uri="{FF2B5EF4-FFF2-40B4-BE49-F238E27FC236}">
                <a16:creationId xmlns:a16="http://schemas.microsoft.com/office/drawing/2014/main" id="{F68F8A13-7BFB-9009-3B26-55E0A9566B8F}"/>
              </a:ext>
            </a:extLst>
          </p:cNvPr>
          <p:cNvPicPr>
            <a:picLocks noChangeAspect="1"/>
          </p:cNvPicPr>
          <p:nvPr/>
        </p:nvPicPr>
        <p:blipFill>
          <a:blip r:embed="rId2"/>
          <a:stretch>
            <a:fillRect/>
          </a:stretch>
        </p:blipFill>
        <p:spPr>
          <a:xfrm>
            <a:off x="1866900" y="1518555"/>
            <a:ext cx="9247414" cy="4944042"/>
          </a:xfrm>
          <a:prstGeom prst="rect">
            <a:avLst/>
          </a:prstGeom>
        </p:spPr>
      </p:pic>
      <p:sp>
        <p:nvSpPr>
          <p:cNvPr id="8" name="Footer Placeholder 7">
            <a:extLst>
              <a:ext uri="{FF2B5EF4-FFF2-40B4-BE49-F238E27FC236}">
                <a16:creationId xmlns:a16="http://schemas.microsoft.com/office/drawing/2014/main" id="{473D6A30-AE83-5CC7-9077-5AB9877110EB}"/>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09766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5AF9-E790-B748-9CA2-5F824B9C66D1}"/>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1EB37A83-1760-BB43-8C82-1341A89A48AD}"/>
              </a:ext>
            </a:extLst>
          </p:cNvPr>
          <p:cNvSpPr>
            <a:spLocks noGrp="1"/>
          </p:cNvSpPr>
          <p:nvPr>
            <p:ph type="body" idx="1"/>
          </p:nvPr>
        </p:nvSpPr>
        <p:spPr/>
        <p:txBody>
          <a:bodyPr/>
          <a:lstStyle/>
          <a:p>
            <a:r>
              <a:rPr lang="en-US" dirty="0"/>
              <a:t>After 50 years of research with Analysis of Patterns in Time</a:t>
            </a:r>
          </a:p>
        </p:txBody>
      </p:sp>
      <p:sp>
        <p:nvSpPr>
          <p:cNvPr id="8" name="Footer Placeholder 7">
            <a:extLst>
              <a:ext uri="{FF2B5EF4-FFF2-40B4-BE49-F238E27FC236}">
                <a16:creationId xmlns:a16="http://schemas.microsoft.com/office/drawing/2014/main" id="{5A2BECD3-9EA9-D3BD-2B3B-8DD08EBA39F2}"/>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1307537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56C5-8C12-3541-83BD-0EFEBD6FE910}"/>
              </a:ext>
            </a:extLst>
          </p:cNvPr>
          <p:cNvSpPr>
            <a:spLocks noGrp="1"/>
          </p:cNvSpPr>
          <p:nvPr>
            <p:ph type="title"/>
          </p:nvPr>
        </p:nvSpPr>
        <p:spPr/>
        <p:txBody>
          <a:bodyPr/>
          <a:lstStyle/>
          <a:p>
            <a:r>
              <a:rPr lang="en-US" dirty="0"/>
              <a:t>Summary:  Analysis of Patterns in Time</a:t>
            </a:r>
          </a:p>
        </p:txBody>
      </p:sp>
      <p:sp>
        <p:nvSpPr>
          <p:cNvPr id="3" name="Content Placeholder 2">
            <a:extLst>
              <a:ext uri="{FF2B5EF4-FFF2-40B4-BE49-F238E27FC236}">
                <a16:creationId xmlns:a16="http://schemas.microsoft.com/office/drawing/2014/main" id="{EB1ACD45-DAAD-E845-9D33-97579C65841C}"/>
              </a:ext>
            </a:extLst>
          </p:cNvPr>
          <p:cNvSpPr>
            <a:spLocks noGrp="1"/>
          </p:cNvSpPr>
          <p:nvPr>
            <p:ph idx="1"/>
          </p:nvPr>
        </p:nvSpPr>
        <p:spPr>
          <a:xfrm>
            <a:off x="1295400" y="1638300"/>
            <a:ext cx="9601200" cy="3581400"/>
          </a:xfrm>
        </p:spPr>
        <p:txBody>
          <a:bodyPr>
            <a:noAutofit/>
          </a:bodyPr>
          <a:lstStyle/>
          <a:p>
            <a:r>
              <a:rPr lang="en-US" sz="2400" dirty="0"/>
              <a:t>APT is a fruitful methodology for investigating the instrumental value of instruction to promote student learning achievement.</a:t>
            </a:r>
          </a:p>
          <a:p>
            <a:r>
              <a:rPr lang="en-US" sz="2400" dirty="0"/>
              <a:t>GA4 when supplemented with Excel can do some kinds of APT as envisioned originally by Frick (1983, 1990) and Myers and Frick (2015).</a:t>
            </a:r>
          </a:p>
          <a:p>
            <a:r>
              <a:rPr lang="en-US" sz="2400" dirty="0"/>
              <a:t>GA4 is somewhat easier to use for doing APT when compared with Google’s earlier Universal Analytics.  In both cases, Excel is needed for further computations of likelihoods and Bayesian analysis.</a:t>
            </a:r>
          </a:p>
          <a:p>
            <a:r>
              <a:rPr lang="en-US" sz="2400" dirty="0"/>
              <a:t>For more on APT and designing online instruction with First Principles of Instruction, see our new book:  </a:t>
            </a:r>
            <a:r>
              <a:rPr lang="en-US" sz="2400" i="1" dirty="0">
                <a:hlinkClick r:id="rId2"/>
              </a:rPr>
              <a:t>Innovative Learning Analytics for Evaluating Instruction: A Big Data Roadmap for Effective Online Learning</a:t>
            </a:r>
            <a:r>
              <a:rPr lang="en-US" sz="2400" dirty="0"/>
              <a:t> (2022, Routledge Focus Series)</a:t>
            </a:r>
          </a:p>
        </p:txBody>
      </p:sp>
      <p:sp>
        <p:nvSpPr>
          <p:cNvPr id="8" name="Footer Placeholder 7">
            <a:extLst>
              <a:ext uri="{FF2B5EF4-FFF2-40B4-BE49-F238E27FC236}">
                <a16:creationId xmlns:a16="http://schemas.microsoft.com/office/drawing/2014/main" id="{82D61A6E-9381-F7D6-53AC-DCAC211FC675}"/>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05540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6EE8-173D-514D-8428-090FB3E491BF}"/>
              </a:ext>
            </a:extLst>
          </p:cNvPr>
          <p:cNvSpPr>
            <a:spLocks noGrp="1"/>
          </p:cNvSpPr>
          <p:nvPr>
            <p:ph type="title"/>
          </p:nvPr>
        </p:nvSpPr>
        <p:spPr>
          <a:xfrm>
            <a:off x="1116770" y="297180"/>
            <a:ext cx="9601200" cy="1485900"/>
          </a:xfrm>
        </p:spPr>
        <p:txBody>
          <a:bodyPr/>
          <a:lstStyle/>
          <a:p>
            <a:r>
              <a:rPr lang="en-US" dirty="0"/>
              <a:t>References</a:t>
            </a:r>
          </a:p>
        </p:txBody>
      </p:sp>
      <p:sp>
        <p:nvSpPr>
          <p:cNvPr id="3" name="Content Placeholder 2">
            <a:extLst>
              <a:ext uri="{FF2B5EF4-FFF2-40B4-BE49-F238E27FC236}">
                <a16:creationId xmlns:a16="http://schemas.microsoft.com/office/drawing/2014/main" id="{E014F2B2-9CC6-D34E-9783-91E37B10AD4E}"/>
              </a:ext>
            </a:extLst>
          </p:cNvPr>
          <p:cNvSpPr>
            <a:spLocks noGrp="1"/>
          </p:cNvSpPr>
          <p:nvPr>
            <p:ph idx="1"/>
          </p:nvPr>
        </p:nvSpPr>
        <p:spPr>
          <a:xfrm>
            <a:off x="1131570" y="934114"/>
            <a:ext cx="10081260" cy="5448300"/>
          </a:xfrm>
        </p:spPr>
        <p:txBody>
          <a:bodyPr>
            <a:noAutofit/>
          </a:bodyPr>
          <a:lstStyle/>
          <a:p>
            <a:pPr marL="0" indent="0">
              <a:buNone/>
            </a:pPr>
            <a:r>
              <a:rPr lang="en-US" sz="1600" dirty="0"/>
              <a:t>Frick, T. W. (1983).  </a:t>
            </a:r>
            <a:r>
              <a:rPr lang="en-US" sz="1600" i="1" dirty="0"/>
              <a:t>Nonmetric temporal path analysis:  An alternative to the linear models approach for verification of stochastic educational relations</a:t>
            </a:r>
            <a:r>
              <a:rPr lang="en-US" sz="1600" dirty="0"/>
              <a:t> [Unpublished doctoral dissertation].  Indiana University Graduate School. </a:t>
            </a:r>
            <a:r>
              <a:rPr lang="en-US" sz="1600" dirty="0">
                <a:hlinkClick r:id="rId2"/>
              </a:rPr>
              <a:t>https://tedfrick.sitehost.iu.edu/ntpa/</a:t>
            </a:r>
            <a:r>
              <a:rPr lang="en-US" sz="1600" dirty="0"/>
              <a:t> </a:t>
            </a:r>
          </a:p>
          <a:p>
            <a:pPr marL="0" indent="0">
              <a:buNone/>
            </a:pPr>
            <a:r>
              <a:rPr lang="en-US" sz="1600" dirty="0"/>
              <a:t>Frick, T. W. (1990).   Analysis of patterns in time (APT): A method of recording and quantifying temporal relations in education. </a:t>
            </a:r>
            <a:r>
              <a:rPr lang="en-US" sz="1600" i="1" dirty="0"/>
              <a:t>American Educational Research Journal, 27</a:t>
            </a:r>
            <a:r>
              <a:rPr lang="en-US" sz="1600" dirty="0"/>
              <a:t>(1), 180-204. </a:t>
            </a:r>
            <a:r>
              <a:rPr lang="en-US" sz="1600" dirty="0">
                <a:hlinkClick r:id="rId3"/>
              </a:rPr>
              <a:t>https://tedfrick.sitehost.iu.edu/apt/aerj.pdf</a:t>
            </a:r>
            <a:r>
              <a:rPr lang="en-US" sz="1600" dirty="0"/>
              <a:t> </a:t>
            </a:r>
          </a:p>
          <a:p>
            <a:pPr marL="0" indent="0">
              <a:buNone/>
            </a:pPr>
            <a:r>
              <a:rPr lang="en-US" sz="1600" dirty="0"/>
              <a:t>Frick, T. W. &amp; Dagli, C. (2016).  MOOCs for research: The case of the Indiana University plagiarism tutorials and tests. </a:t>
            </a:r>
            <a:r>
              <a:rPr lang="en-US" sz="1600" i="1" dirty="0"/>
              <a:t>Technology, Knowledge and Learning</a:t>
            </a:r>
            <a:r>
              <a:rPr lang="en-US" sz="1600" dirty="0"/>
              <a:t>, </a:t>
            </a:r>
            <a:r>
              <a:rPr lang="en-US" sz="1600" i="1" dirty="0"/>
              <a:t>21</a:t>
            </a:r>
            <a:r>
              <a:rPr lang="en-US" sz="1600" dirty="0"/>
              <a:t>(2), 255-276.   </a:t>
            </a:r>
            <a:r>
              <a:rPr lang="en-US" sz="1600" dirty="0">
                <a:hlinkClick r:id="rId4"/>
              </a:rPr>
              <a:t>https://</a:t>
            </a:r>
            <a:r>
              <a:rPr lang="en-US" sz="1600" dirty="0" err="1">
                <a:hlinkClick r:id="rId4"/>
              </a:rPr>
              <a:t>rdcu.be</a:t>
            </a:r>
            <a:r>
              <a:rPr lang="en-US" sz="1600" dirty="0">
                <a:hlinkClick r:id="rId4"/>
              </a:rPr>
              <a:t>/</a:t>
            </a:r>
            <a:r>
              <a:rPr lang="en-US" sz="1600" dirty="0" err="1">
                <a:hlinkClick r:id="rId4"/>
              </a:rPr>
              <a:t>mEvf</a:t>
            </a:r>
            <a:r>
              <a:rPr lang="en-US" sz="1600" dirty="0"/>
              <a:t>   </a:t>
            </a:r>
          </a:p>
          <a:p>
            <a:pPr marL="0" indent="0">
              <a:buNone/>
            </a:pPr>
            <a:r>
              <a:rPr lang="en-US" sz="1600" dirty="0"/>
              <a:t>Frick, T. W., Myers, R. D., &amp; Dagli, C. (2022). </a:t>
            </a:r>
            <a:r>
              <a:rPr lang="en-US" sz="1600" dirty="0">
                <a:hlinkClick r:id="rId5"/>
              </a:rPr>
              <a:t>Analysis of Patterns in Time for Evaluating First Principles of Instruction</a:t>
            </a:r>
            <a:r>
              <a:rPr lang="en-US" sz="1600" dirty="0"/>
              <a:t> (</a:t>
            </a:r>
            <a:r>
              <a:rPr lang="en-US" sz="1600" dirty="0" err="1"/>
              <a:t>SharedIt</a:t>
            </a:r>
            <a:r>
              <a:rPr lang="en-US" sz="1600" dirty="0"/>
              <a:t>): </a:t>
            </a:r>
            <a:r>
              <a:rPr lang="en-US" sz="1600" dirty="0">
                <a:hlinkClick r:id="rId6"/>
              </a:rPr>
              <a:t>https://doi.org/10.1007/s11423-021-10077-6</a:t>
            </a:r>
            <a:endParaRPr lang="en-US" sz="1600" dirty="0"/>
          </a:p>
          <a:p>
            <a:pPr marL="0" indent="0">
              <a:buNone/>
            </a:pPr>
            <a:r>
              <a:rPr lang="en-US" sz="1600" dirty="0"/>
              <a:t>Frick, T. W., Myers, R. D., Dagli, C., &amp; Barrett, A. F. (2022).  </a:t>
            </a:r>
            <a:r>
              <a:rPr lang="en-US" sz="1600" i="1" dirty="0"/>
              <a:t>Innovative learning analytics for evaluating instruction:  A big data roadmap to effective online learning</a:t>
            </a:r>
            <a:r>
              <a:rPr lang="en-US" sz="1600" dirty="0"/>
              <a:t>.  Routledge. </a:t>
            </a:r>
            <a:r>
              <a:rPr lang="en-US" sz="1600" dirty="0">
                <a:hlinkClick r:id="rId7"/>
              </a:rPr>
              <a:t>https://doi.org/10.4324/9781003176343</a:t>
            </a:r>
            <a:r>
              <a:rPr lang="en-US" sz="1600" dirty="0"/>
              <a:t> </a:t>
            </a:r>
          </a:p>
          <a:p>
            <a:pPr marL="0" indent="0">
              <a:buNone/>
            </a:pPr>
            <a:r>
              <a:rPr lang="en-US" sz="1600" dirty="0"/>
              <a:t>Google Analytics (2005 - present).  Wikipedia entry:  </a:t>
            </a:r>
            <a:r>
              <a:rPr lang="en-US" sz="1600" u="sng" dirty="0">
                <a:hlinkClick r:id="rId8"/>
              </a:rPr>
              <a:t>https://en.wikipedia.org/wiki/Google_Analytics</a:t>
            </a:r>
            <a:endParaRPr lang="en-US" sz="1600" dirty="0"/>
          </a:p>
          <a:p>
            <a:pPr marL="0" indent="0">
              <a:buNone/>
            </a:pPr>
            <a:r>
              <a:rPr lang="en-US" sz="1600" dirty="0"/>
              <a:t>Indiana University Plagiarism Tutorials and Tests (2002-present).  How to recognize plagiarism. Retrieved from  </a:t>
            </a:r>
            <a:r>
              <a:rPr lang="en-US" sz="1600" u="sng" dirty="0">
                <a:hlinkClick r:id="rId9"/>
              </a:rPr>
              <a:t>https://plagiarism.iu.edu</a:t>
            </a:r>
            <a:endParaRPr lang="en-US" sz="1600" dirty="0"/>
          </a:p>
          <a:p>
            <a:pPr marL="0" indent="0">
              <a:buNone/>
            </a:pPr>
            <a:r>
              <a:rPr lang="en-US" sz="1600" dirty="0"/>
              <a:t>Merrill, M. D. (2020).  </a:t>
            </a:r>
            <a:r>
              <a:rPr lang="en-US" sz="1600" i="1" dirty="0">
                <a:hlinkClick r:id="rId10"/>
              </a:rPr>
              <a:t>M. David Merrill’s first principles of instruction</a:t>
            </a:r>
            <a:r>
              <a:rPr lang="en-US" sz="1600" dirty="0"/>
              <a:t>.   Association for Educational Communications and Technology.</a:t>
            </a:r>
          </a:p>
          <a:p>
            <a:pPr marL="0" indent="0">
              <a:buNone/>
            </a:pPr>
            <a:r>
              <a:rPr lang="en-US" sz="1600" dirty="0"/>
              <a:t>Myers, R. &amp; Frick, T. W. (2015).   Using pattern matching to assess gameplay. In C. S. </a:t>
            </a:r>
            <a:r>
              <a:rPr lang="en-US" sz="1600" dirty="0" err="1"/>
              <a:t>Loh</a:t>
            </a:r>
            <a:r>
              <a:rPr lang="en-US" sz="1600" dirty="0"/>
              <a:t>, Y. Sheng, &amp; D. Ifenthaler (Eds.), </a:t>
            </a:r>
            <a:r>
              <a:rPr lang="en-US" sz="1600" i="1" dirty="0"/>
              <a:t>Serious games analytics: Methodologies for performance measurement, assessment, and improvement</a:t>
            </a:r>
            <a:r>
              <a:rPr lang="en-US" sz="1600" dirty="0"/>
              <a:t>, (Chapter 19, pp. 435-458). Springer. </a:t>
            </a:r>
            <a:r>
              <a:rPr lang="en-US" sz="1600" dirty="0">
                <a:hlinkClick r:id="rId11"/>
              </a:rPr>
              <a:t>https://tedfrick.sitehost.iu.edu/apt/patternMatchingToAssessGameplay.pdf</a:t>
            </a:r>
            <a:r>
              <a:rPr lang="en-US" sz="1600" dirty="0"/>
              <a:t> </a:t>
            </a:r>
          </a:p>
          <a:p>
            <a:pPr marL="0" indent="0">
              <a:buNone/>
            </a:pPr>
            <a:endParaRPr lang="en-US" sz="1400" dirty="0"/>
          </a:p>
        </p:txBody>
      </p:sp>
      <p:sp>
        <p:nvSpPr>
          <p:cNvPr id="8" name="Footer Placeholder 7">
            <a:extLst>
              <a:ext uri="{FF2B5EF4-FFF2-40B4-BE49-F238E27FC236}">
                <a16:creationId xmlns:a16="http://schemas.microsoft.com/office/drawing/2014/main" id="{01407870-15EE-38FD-3DBB-200A561CDCE0}"/>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1361867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FC4D-E913-2313-D6A5-3760C67556AC}"/>
              </a:ext>
            </a:extLst>
          </p:cNvPr>
          <p:cNvSpPr>
            <a:spLocks noGrp="1"/>
          </p:cNvSpPr>
          <p:nvPr>
            <p:ph type="title"/>
          </p:nvPr>
        </p:nvSpPr>
        <p:spPr/>
        <p:txBody>
          <a:bodyPr>
            <a:normAutofit fontScale="90000"/>
          </a:bodyPr>
          <a:lstStyle/>
          <a:p>
            <a:r>
              <a:rPr lang="en-US" dirty="0"/>
              <a:t>Viewers of this presentation would also benefit from complementary presentations at AECT:</a:t>
            </a:r>
            <a:br>
              <a:rPr lang="en-US" dirty="0"/>
            </a:br>
            <a:br>
              <a:rPr lang="en-US" dirty="0"/>
            </a:br>
            <a:endParaRPr lang="en-US" dirty="0"/>
          </a:p>
        </p:txBody>
      </p:sp>
      <p:sp>
        <p:nvSpPr>
          <p:cNvPr id="3" name="Content Placeholder 2">
            <a:extLst>
              <a:ext uri="{FF2B5EF4-FFF2-40B4-BE49-F238E27FC236}">
                <a16:creationId xmlns:a16="http://schemas.microsoft.com/office/drawing/2014/main" id="{887C2F54-7443-8B55-D432-89B3A0B4B4E0}"/>
              </a:ext>
            </a:extLst>
          </p:cNvPr>
          <p:cNvSpPr>
            <a:spLocks noGrp="1"/>
          </p:cNvSpPr>
          <p:nvPr>
            <p:ph idx="1"/>
          </p:nvPr>
        </p:nvSpPr>
        <p:spPr>
          <a:xfrm>
            <a:off x="1371600" y="2285999"/>
            <a:ext cx="9601200" cy="4207565"/>
          </a:xfrm>
        </p:spPr>
        <p:txBody>
          <a:bodyPr>
            <a:normAutofit/>
          </a:bodyPr>
          <a:lstStyle/>
          <a:p>
            <a:pPr algn="l"/>
            <a:endParaRPr lang="en-US" b="0" i="0" dirty="0">
              <a:solidFill>
                <a:srgbClr val="000000"/>
              </a:solidFill>
              <a:effectLst/>
              <a:latin typeface="Verdana" panose="020B0604030504040204" pitchFamily="34" charset="0"/>
            </a:endParaRPr>
          </a:p>
          <a:p>
            <a:r>
              <a:rPr lang="en-US" sz="2400" b="0" i="0" dirty="0">
                <a:solidFill>
                  <a:srgbClr val="000000"/>
                </a:solidFill>
                <a:effectLst/>
              </a:rPr>
              <a:t>Frick, T. (2022, Oct.). </a:t>
            </a:r>
            <a:r>
              <a:rPr lang="en-US" sz="2400" b="0" i="1" u="none" strike="noStrike" dirty="0">
                <a:solidFill>
                  <a:srgbClr val="990000"/>
                </a:solidFill>
                <a:effectLst/>
                <a:hlinkClick r:id="rId2"/>
              </a:rPr>
              <a:t>MOOC Turns 20 Years Old: How to Recognize Plagiarism</a:t>
            </a:r>
            <a:r>
              <a:rPr lang="en-US" sz="2400" b="0" i="0" dirty="0">
                <a:solidFill>
                  <a:srgbClr val="000000"/>
                </a:solidFill>
                <a:effectLst/>
              </a:rPr>
              <a:t>. At the annual conference of the Association of Educational Communications and Technology, Las Vegas, NV.</a:t>
            </a:r>
            <a:br>
              <a:rPr lang="en-US" sz="2400" b="0" i="0" dirty="0">
                <a:solidFill>
                  <a:srgbClr val="000000"/>
                </a:solidFill>
                <a:effectLst/>
              </a:rPr>
            </a:br>
            <a:br>
              <a:rPr lang="en-US" sz="2400" b="0" i="0" dirty="0">
                <a:solidFill>
                  <a:srgbClr val="000000"/>
                </a:solidFill>
                <a:effectLst/>
              </a:rPr>
            </a:br>
            <a:r>
              <a:rPr lang="en-US" sz="2400" b="1" i="0" dirty="0">
                <a:solidFill>
                  <a:srgbClr val="FF0000"/>
                </a:solidFill>
                <a:effectLst/>
              </a:rPr>
              <a:t>Thu, Oct 27, 2:10 to 2:25pm PDT (5:10 to 5:25pm EDT)</a:t>
            </a:r>
            <a:r>
              <a:rPr lang="en-US" sz="2400" b="1" i="0" dirty="0">
                <a:solidFill>
                  <a:srgbClr val="333333"/>
                </a:solidFill>
                <a:effectLst/>
              </a:rPr>
              <a:t>, Virtual, Online B</a:t>
            </a:r>
          </a:p>
          <a:p>
            <a:endParaRPr lang="en-US" sz="2400" b="0" i="0" dirty="0">
              <a:solidFill>
                <a:srgbClr val="000000"/>
              </a:solidFill>
              <a:effectLst/>
            </a:endParaRPr>
          </a:p>
        </p:txBody>
      </p:sp>
      <p:sp>
        <p:nvSpPr>
          <p:cNvPr id="8" name="Footer Placeholder 7">
            <a:extLst>
              <a:ext uri="{FF2B5EF4-FFF2-40B4-BE49-F238E27FC236}">
                <a16:creationId xmlns:a16="http://schemas.microsoft.com/office/drawing/2014/main" id="{C0AACC03-1AF7-89F3-DD07-4B2FAE6B8482}"/>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978418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8E09-5DEB-DA20-8EE3-A4E8E97CDAF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EC2620A-EF52-CE90-E4FB-6920F48BDF26}"/>
              </a:ext>
            </a:extLst>
          </p:cNvPr>
          <p:cNvSpPr>
            <a:spLocks noGrp="1"/>
          </p:cNvSpPr>
          <p:nvPr>
            <p:ph idx="1"/>
          </p:nvPr>
        </p:nvSpPr>
        <p:spPr/>
        <p:txBody>
          <a:bodyPr>
            <a:normAutofit/>
          </a:bodyPr>
          <a:lstStyle/>
          <a:p>
            <a:r>
              <a:rPr lang="en-US" sz="3200" b="1" dirty="0">
                <a:solidFill>
                  <a:srgbClr val="333333"/>
                </a:solidFill>
              </a:rPr>
              <a:t>Recent contributors to research with </a:t>
            </a:r>
            <a:r>
              <a:rPr lang="en-US" sz="3200" b="1" dirty="0">
                <a:solidFill>
                  <a:srgbClr val="333333"/>
                </a:solidFill>
                <a:hlinkClick r:id="rId2"/>
              </a:rPr>
              <a:t>Analysis of Patterns in Time</a:t>
            </a:r>
            <a:endParaRPr lang="en-US" sz="3200" b="1" i="1" dirty="0">
              <a:solidFill>
                <a:srgbClr val="333333"/>
              </a:solidFill>
            </a:endParaRPr>
          </a:p>
          <a:p>
            <a:pPr lvl="1"/>
            <a:r>
              <a:rPr lang="en-US" sz="3200" b="1" dirty="0">
                <a:solidFill>
                  <a:srgbClr val="333333"/>
                </a:solidFill>
              </a:rPr>
              <a:t>Rodney Myers, Ph.D., Indiana University</a:t>
            </a:r>
          </a:p>
          <a:p>
            <a:pPr lvl="1"/>
            <a:r>
              <a:rPr lang="en-US" sz="3200" b="1" dirty="0">
                <a:solidFill>
                  <a:srgbClr val="333333"/>
                </a:solidFill>
              </a:rPr>
              <a:t>Cesur Dagli, Ph.D., Virginia Tech University</a:t>
            </a:r>
          </a:p>
        </p:txBody>
      </p:sp>
      <p:sp>
        <p:nvSpPr>
          <p:cNvPr id="8" name="Footer Placeholder 7">
            <a:extLst>
              <a:ext uri="{FF2B5EF4-FFF2-40B4-BE49-F238E27FC236}">
                <a16:creationId xmlns:a16="http://schemas.microsoft.com/office/drawing/2014/main" id="{CD673610-2CB6-E22A-D7A4-A26E30E6BE83}"/>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534849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0DD6-FF22-4E4A-8148-EF6FBC2CE75A}"/>
              </a:ext>
            </a:extLst>
          </p:cNvPr>
          <p:cNvSpPr>
            <a:spLocks noGrp="1"/>
          </p:cNvSpPr>
          <p:nvPr>
            <p:ph type="title"/>
          </p:nvPr>
        </p:nvSpPr>
        <p:spPr>
          <a:xfrm>
            <a:off x="1371600" y="311048"/>
            <a:ext cx="9601200" cy="1763219"/>
          </a:xfrm>
        </p:spPr>
        <p:txBody>
          <a:bodyPr>
            <a:normAutofit/>
          </a:bodyPr>
          <a:lstStyle/>
          <a:p>
            <a:r>
              <a:rPr lang="en-US" dirty="0"/>
              <a:t>Links for Using Google Analytics to do Analysis of Patterns in Time (APT)</a:t>
            </a:r>
          </a:p>
        </p:txBody>
      </p:sp>
      <p:sp>
        <p:nvSpPr>
          <p:cNvPr id="3" name="Content Placeholder 2">
            <a:extLst>
              <a:ext uri="{FF2B5EF4-FFF2-40B4-BE49-F238E27FC236}">
                <a16:creationId xmlns:a16="http://schemas.microsoft.com/office/drawing/2014/main" id="{4BD707C9-C827-3240-BC2D-FF0668616421}"/>
              </a:ext>
            </a:extLst>
          </p:cNvPr>
          <p:cNvSpPr>
            <a:spLocks noGrp="1"/>
          </p:cNvSpPr>
          <p:nvPr>
            <p:ph idx="1"/>
          </p:nvPr>
        </p:nvSpPr>
        <p:spPr>
          <a:xfrm>
            <a:off x="1371599" y="1867779"/>
            <a:ext cx="10575561" cy="4474564"/>
          </a:xfrm>
        </p:spPr>
        <p:txBody>
          <a:bodyPr>
            <a:normAutofit lnSpcReduction="10000"/>
          </a:bodyPr>
          <a:lstStyle/>
          <a:p>
            <a:pPr marL="0" indent="0">
              <a:buNone/>
            </a:pPr>
            <a:r>
              <a:rPr lang="en-US" sz="3200" b="1" dirty="0"/>
              <a:t>Video demonstrations</a:t>
            </a:r>
          </a:p>
          <a:p>
            <a:pPr marL="530352" lvl="1" indent="0">
              <a:buNone/>
            </a:pPr>
            <a:r>
              <a:rPr lang="en-US" sz="3200" dirty="0">
                <a:hlinkClick r:id="rId2"/>
              </a:rPr>
              <a:t>https://plagiarism.iu.edu/apt/demo/index.html</a:t>
            </a:r>
            <a:endParaRPr lang="en-US" sz="3200" dirty="0"/>
          </a:p>
          <a:p>
            <a:pPr marL="0" indent="0">
              <a:buNone/>
            </a:pPr>
            <a:r>
              <a:rPr lang="en-US" sz="3200" dirty="0"/>
              <a:t>For background on APT, see also</a:t>
            </a:r>
          </a:p>
          <a:p>
            <a:pPr marL="530352" lvl="1" indent="0">
              <a:buNone/>
            </a:pPr>
            <a:r>
              <a:rPr lang="en-US" sz="3200" dirty="0">
                <a:hlinkClick r:id="rId3"/>
              </a:rPr>
              <a:t>https://plagiarism.iu.edu/apt/index.html</a:t>
            </a:r>
            <a:endParaRPr lang="en-US" sz="3200" dirty="0"/>
          </a:p>
          <a:p>
            <a:pPr marL="0" indent="0">
              <a:buNone/>
            </a:pPr>
            <a:r>
              <a:rPr lang="en-US" sz="3200" dirty="0"/>
              <a:t>Slides of this presentation (PDF)</a:t>
            </a:r>
          </a:p>
          <a:p>
            <a:pPr marL="530352" lvl="1" indent="0">
              <a:buNone/>
            </a:pPr>
            <a:r>
              <a:rPr lang="en-US" sz="3200" i="1" dirty="0">
                <a:hlinkClick r:id="rId4"/>
              </a:rPr>
              <a:t>https://</a:t>
            </a:r>
            <a:r>
              <a:rPr lang="en-US" sz="3200" dirty="0">
                <a:hlinkClick r:id="rId4"/>
              </a:rPr>
              <a:t>plagiarism</a:t>
            </a:r>
            <a:r>
              <a:rPr lang="en-US" sz="3200" i="1" dirty="0">
                <a:hlinkClick r:id="rId4"/>
              </a:rPr>
              <a:t>.iu.edu/apt/APT</a:t>
            </a:r>
            <a:r>
              <a:rPr lang="en-US" sz="3200" dirty="0">
                <a:hlinkClick r:id="rId4"/>
              </a:rPr>
              <a:t>_FruitfulMethod</a:t>
            </a:r>
            <a:r>
              <a:rPr lang="en-US" sz="3200" i="1" dirty="0">
                <a:hlinkClick r:id="rId4"/>
              </a:rPr>
              <a:t>.pdf</a:t>
            </a:r>
            <a:endParaRPr lang="en-US" sz="3200" i="1" dirty="0"/>
          </a:p>
          <a:p>
            <a:pPr marL="0" indent="0">
              <a:buNone/>
            </a:pPr>
            <a:r>
              <a:rPr lang="en-US" sz="3200" dirty="0"/>
              <a:t>Link to recording of this presentation</a:t>
            </a:r>
          </a:p>
          <a:p>
            <a:pPr marL="530352" lvl="1" indent="0">
              <a:buNone/>
            </a:pPr>
            <a:r>
              <a:rPr lang="en-US" sz="3200" dirty="0">
                <a:hlinkClick r:id="rId5"/>
              </a:rPr>
              <a:t>https://</a:t>
            </a:r>
            <a:r>
              <a:rPr lang="en-US" sz="3200" dirty="0" err="1">
                <a:hlinkClick r:id="rId5"/>
              </a:rPr>
              <a:t>mapsat.iu.edu</a:t>
            </a:r>
            <a:endParaRPr lang="en-US" sz="3200" dirty="0"/>
          </a:p>
        </p:txBody>
      </p:sp>
      <p:sp>
        <p:nvSpPr>
          <p:cNvPr id="8" name="Footer Placeholder 7">
            <a:extLst>
              <a:ext uri="{FF2B5EF4-FFF2-40B4-BE49-F238E27FC236}">
                <a16:creationId xmlns:a16="http://schemas.microsoft.com/office/drawing/2014/main" id="{7A78206A-5E45-A6D2-E45A-24DF7785F5D7}"/>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82984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0F96-3816-C421-E68C-47E40DA4EA9C}"/>
              </a:ext>
            </a:extLst>
          </p:cNvPr>
          <p:cNvSpPr>
            <a:spLocks noGrp="1"/>
          </p:cNvSpPr>
          <p:nvPr>
            <p:ph type="title"/>
          </p:nvPr>
        </p:nvSpPr>
        <p:spPr/>
        <p:txBody>
          <a:bodyPr>
            <a:normAutofit/>
          </a:bodyPr>
          <a:lstStyle/>
          <a:p>
            <a:r>
              <a:rPr lang="en-US" sz="6600" dirty="0"/>
              <a:t>The latest big Findings</a:t>
            </a:r>
          </a:p>
        </p:txBody>
      </p:sp>
      <p:sp>
        <p:nvSpPr>
          <p:cNvPr id="3" name="Text Placeholder 2">
            <a:extLst>
              <a:ext uri="{FF2B5EF4-FFF2-40B4-BE49-F238E27FC236}">
                <a16:creationId xmlns:a16="http://schemas.microsoft.com/office/drawing/2014/main" id="{3AE358F9-FFEB-0A9A-9619-D21824E303B9}"/>
              </a:ext>
            </a:extLst>
          </p:cNvPr>
          <p:cNvSpPr>
            <a:spLocks noGrp="1"/>
          </p:cNvSpPr>
          <p:nvPr>
            <p:ph type="body" idx="1"/>
          </p:nvPr>
        </p:nvSpPr>
        <p:spPr/>
        <p:txBody>
          <a:bodyPr>
            <a:normAutofit/>
          </a:bodyPr>
          <a:lstStyle/>
          <a:p>
            <a:r>
              <a:rPr lang="en-US" sz="3600" dirty="0"/>
              <a:t>Using Analysis of Patterns in Time (APT)</a:t>
            </a:r>
          </a:p>
        </p:txBody>
      </p:sp>
      <p:sp>
        <p:nvSpPr>
          <p:cNvPr id="8" name="Footer Placeholder 7">
            <a:extLst>
              <a:ext uri="{FF2B5EF4-FFF2-40B4-BE49-F238E27FC236}">
                <a16:creationId xmlns:a16="http://schemas.microsoft.com/office/drawing/2014/main" id="{22FD9027-3891-3C1A-E200-25D4D7F7AF9A}"/>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125610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1710-8C38-5F3F-2C56-26C7C15F730B}"/>
              </a:ext>
            </a:extLst>
          </p:cNvPr>
          <p:cNvSpPr>
            <a:spLocks noGrp="1"/>
          </p:cNvSpPr>
          <p:nvPr>
            <p:ph type="title"/>
          </p:nvPr>
        </p:nvSpPr>
        <p:spPr>
          <a:xfrm>
            <a:off x="1371600" y="384861"/>
            <a:ext cx="9601200" cy="1768034"/>
          </a:xfrm>
        </p:spPr>
        <p:txBody>
          <a:bodyPr>
            <a:normAutofit fontScale="90000"/>
          </a:bodyPr>
          <a:lstStyle/>
          <a:p>
            <a:r>
              <a:rPr lang="en-US" sz="4000" dirty="0"/>
              <a:t>Based on </a:t>
            </a:r>
            <a:r>
              <a:rPr lang="en-US" sz="4000" i="1" dirty="0"/>
              <a:t>temporal maps </a:t>
            </a:r>
            <a:r>
              <a:rPr lang="en-US" sz="4000" dirty="0"/>
              <a:t>of </a:t>
            </a:r>
            <a:r>
              <a:rPr lang="en-US" sz="4000" i="1" dirty="0"/>
              <a:t>learning journeys </a:t>
            </a:r>
            <a:r>
              <a:rPr lang="en-US" sz="4000" dirty="0"/>
              <a:t>through the online </a:t>
            </a:r>
            <a:r>
              <a:rPr lang="en-US" sz="4000" dirty="0">
                <a:hlinkClick r:id="rId2"/>
              </a:rPr>
              <a:t>Indiana University Plagiarism Tutorials and Tests</a:t>
            </a:r>
            <a:r>
              <a:rPr lang="en-US" sz="4000" dirty="0"/>
              <a:t> (IPTAT):</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85F14448-6BFD-CBB4-BF87-F606BE7DB96F}"/>
              </a:ext>
            </a:extLst>
          </p:cNvPr>
          <p:cNvSpPr>
            <a:spLocks noGrp="1"/>
          </p:cNvSpPr>
          <p:nvPr>
            <p:ph idx="1"/>
          </p:nvPr>
        </p:nvSpPr>
        <p:spPr>
          <a:xfrm>
            <a:off x="1371600" y="2170249"/>
            <a:ext cx="9601200" cy="4126375"/>
          </a:xfrm>
        </p:spPr>
        <p:txBody>
          <a:bodyPr>
            <a:noAutofit/>
          </a:bodyPr>
          <a:lstStyle/>
          <a:p>
            <a:r>
              <a:rPr lang="en-US" sz="2400" dirty="0"/>
              <a:t>Students who try </a:t>
            </a:r>
            <a:r>
              <a:rPr lang="en-US" sz="2400" i="1" dirty="0"/>
              <a:t>any</a:t>
            </a:r>
            <a:r>
              <a:rPr lang="en-US" sz="2400" dirty="0"/>
              <a:t> part of IPTAT designed with First Principles of Instruction (FPI; Merrill, 2020) are </a:t>
            </a:r>
            <a:r>
              <a:rPr lang="en-US" sz="2400" dirty="0">
                <a:solidFill>
                  <a:srgbClr val="FF0000"/>
                </a:solidFill>
              </a:rPr>
              <a:t>2 times more likely to achieve the learning goal</a:t>
            </a:r>
            <a:r>
              <a:rPr lang="en-US" sz="2400" dirty="0"/>
              <a:t> than not.</a:t>
            </a:r>
          </a:p>
          <a:p>
            <a:r>
              <a:rPr lang="en-US" sz="2400" dirty="0"/>
              <a:t>Students who try </a:t>
            </a:r>
            <a:r>
              <a:rPr lang="en-US" sz="2400" i="1" dirty="0"/>
              <a:t>all</a:t>
            </a:r>
            <a:r>
              <a:rPr lang="en-US" sz="2400" dirty="0"/>
              <a:t> parts of IPTAT designed with FPI are </a:t>
            </a:r>
            <a:r>
              <a:rPr lang="en-US" sz="2400" dirty="0">
                <a:solidFill>
                  <a:srgbClr val="FF0000"/>
                </a:solidFill>
              </a:rPr>
              <a:t>4 times more likely to achieve the learning goal </a:t>
            </a:r>
            <a:r>
              <a:rPr lang="en-US" sz="2400" dirty="0"/>
              <a:t>than not.</a:t>
            </a:r>
          </a:p>
          <a:p>
            <a:r>
              <a:rPr lang="en-US" sz="2400" dirty="0"/>
              <a:t>Students who try</a:t>
            </a:r>
            <a:r>
              <a:rPr lang="en-US" sz="2400" i="1" dirty="0"/>
              <a:t> no </a:t>
            </a:r>
            <a:r>
              <a:rPr lang="en-US" sz="2400" dirty="0"/>
              <a:t>parts designed with FPI are </a:t>
            </a:r>
            <a:r>
              <a:rPr lang="en-US" sz="2400" dirty="0">
                <a:solidFill>
                  <a:srgbClr val="FF0000"/>
                </a:solidFill>
              </a:rPr>
              <a:t>1.2 times more likely </a:t>
            </a:r>
            <a:r>
              <a:rPr lang="en-US" sz="2400" b="1" i="1" dirty="0">
                <a:solidFill>
                  <a:srgbClr val="FF0000"/>
                </a:solidFill>
              </a:rPr>
              <a:t>to fail to achieve </a:t>
            </a:r>
            <a:r>
              <a:rPr lang="en-US" sz="2400" dirty="0">
                <a:solidFill>
                  <a:srgbClr val="FF0000"/>
                </a:solidFill>
              </a:rPr>
              <a:t>the learning goal </a:t>
            </a:r>
            <a:r>
              <a:rPr lang="en-US" sz="2400" dirty="0">
                <a:solidFill>
                  <a:schemeClr val="tx1"/>
                </a:solidFill>
              </a:rPr>
              <a:t>(using other parts not designed with FPI).</a:t>
            </a:r>
          </a:p>
          <a:p>
            <a:r>
              <a:rPr lang="en-US" sz="2400" dirty="0"/>
              <a:t>These conclusions are based on </a:t>
            </a:r>
            <a:r>
              <a:rPr lang="en-US" sz="2400" i="1" dirty="0"/>
              <a:t>Analysis of Patterns in Time </a:t>
            </a:r>
            <a:r>
              <a:rPr lang="en-US" sz="2400" dirty="0"/>
              <a:t>of more than 131,000 learning journeys by adult students from 169 countries worldwide between Aug. 21 and Oct. 18, 2022.</a:t>
            </a:r>
          </a:p>
        </p:txBody>
      </p:sp>
      <p:sp>
        <p:nvSpPr>
          <p:cNvPr id="8" name="Footer Placeholder 7">
            <a:extLst>
              <a:ext uri="{FF2B5EF4-FFF2-40B4-BE49-F238E27FC236}">
                <a16:creationId xmlns:a16="http://schemas.microsoft.com/office/drawing/2014/main" id="{A79DDCC1-E469-8166-4AF7-FD503DFE6664}"/>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16241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09C4-B950-7007-96E3-0D70013B1086}"/>
              </a:ext>
            </a:extLst>
          </p:cNvPr>
          <p:cNvSpPr>
            <a:spLocks noGrp="1"/>
          </p:cNvSpPr>
          <p:nvPr>
            <p:ph type="title"/>
          </p:nvPr>
        </p:nvSpPr>
        <p:spPr>
          <a:xfrm>
            <a:off x="1371600" y="419581"/>
            <a:ext cx="9601200" cy="1485900"/>
          </a:xfrm>
        </p:spPr>
        <p:txBody>
          <a:bodyPr>
            <a:normAutofit fontScale="90000"/>
          </a:bodyPr>
          <a:lstStyle/>
          <a:p>
            <a:r>
              <a:rPr lang="en-US" dirty="0">
                <a:solidFill>
                  <a:srgbClr val="C00000"/>
                </a:solidFill>
              </a:rPr>
              <a:t>Enough for now?  </a:t>
            </a:r>
            <a:r>
              <a:rPr lang="en-US" dirty="0"/>
              <a:t>Learn more about </a:t>
            </a:r>
            <a:r>
              <a:rPr lang="en-US" i="1" dirty="0"/>
              <a:t>Analysis of Patterns in Time </a:t>
            </a:r>
            <a:r>
              <a:rPr lang="en-US" dirty="0"/>
              <a:t>at your own pace</a:t>
            </a:r>
          </a:p>
        </p:txBody>
      </p:sp>
      <p:sp>
        <p:nvSpPr>
          <p:cNvPr id="3" name="Content Placeholder 2">
            <a:extLst>
              <a:ext uri="{FF2B5EF4-FFF2-40B4-BE49-F238E27FC236}">
                <a16:creationId xmlns:a16="http://schemas.microsoft.com/office/drawing/2014/main" id="{83FCB679-599C-789D-7B3E-F7A36FA4B4D3}"/>
              </a:ext>
            </a:extLst>
          </p:cNvPr>
          <p:cNvSpPr>
            <a:spLocks noGrp="1"/>
          </p:cNvSpPr>
          <p:nvPr>
            <p:ph idx="1"/>
          </p:nvPr>
        </p:nvSpPr>
        <p:spPr>
          <a:xfrm>
            <a:off x="1371600" y="2424900"/>
            <a:ext cx="9601200" cy="3581400"/>
          </a:xfrm>
        </p:spPr>
        <p:txBody>
          <a:bodyPr/>
          <a:lstStyle/>
          <a:p>
            <a:r>
              <a:rPr lang="en-US" dirty="0"/>
              <a:t>On the Web you can go to </a:t>
            </a:r>
            <a:r>
              <a:rPr lang="en-US" dirty="0">
                <a:hlinkClick r:id="rId2"/>
              </a:rPr>
              <a:t>mapsat.iu.edu</a:t>
            </a:r>
            <a:r>
              <a:rPr lang="en-US" dirty="0"/>
              <a:t> for access to</a:t>
            </a:r>
          </a:p>
          <a:p>
            <a:pPr lvl="1"/>
            <a:r>
              <a:rPr lang="en-US" dirty="0"/>
              <a:t>Presentation slides for professional conferences</a:t>
            </a:r>
          </a:p>
          <a:p>
            <a:pPr lvl="1"/>
            <a:r>
              <a:rPr lang="en-US" dirty="0"/>
              <a:t>Screencasts of those slide presentations (with voice over)</a:t>
            </a:r>
          </a:p>
          <a:p>
            <a:pPr lvl="1"/>
            <a:r>
              <a:rPr lang="en-US" dirty="0"/>
              <a:t>Published journal articles, book chapters, and new book</a:t>
            </a:r>
          </a:p>
          <a:p>
            <a:pPr lvl="1"/>
            <a:r>
              <a:rPr lang="en-US" dirty="0"/>
              <a:t>Demonstration videos of how to do APT with Google Analytics</a:t>
            </a:r>
          </a:p>
          <a:p>
            <a:pPr lvl="1"/>
            <a:endParaRPr lang="en-US" dirty="0"/>
          </a:p>
          <a:p>
            <a:r>
              <a:rPr lang="en-US" dirty="0"/>
              <a:t>Map &amp; Analyze Patterns &amp; Structures Across Time:  MAPSAT</a:t>
            </a:r>
            <a:endParaRPr lang="en-US" dirty="0">
              <a:hlinkClick r:id="rId2"/>
            </a:endParaRPr>
          </a:p>
          <a:p>
            <a:pPr marL="0" indent="0" algn="ctr">
              <a:buNone/>
            </a:pPr>
            <a:r>
              <a:rPr lang="en-US" sz="4400" dirty="0">
                <a:hlinkClick r:id="rId2"/>
              </a:rPr>
              <a:t>https://mapsat.iu.edu</a:t>
            </a:r>
            <a:r>
              <a:rPr lang="en-US" sz="4400" dirty="0"/>
              <a:t> </a:t>
            </a:r>
          </a:p>
          <a:p>
            <a:pPr lvl="1"/>
            <a:endParaRPr lang="en-US" dirty="0"/>
          </a:p>
          <a:p>
            <a:endParaRPr lang="en-US" dirty="0"/>
          </a:p>
          <a:p>
            <a:endParaRPr lang="en-US" dirty="0"/>
          </a:p>
        </p:txBody>
      </p:sp>
      <p:sp>
        <p:nvSpPr>
          <p:cNvPr id="4" name="Footer Placeholder 3">
            <a:extLst>
              <a:ext uri="{FF2B5EF4-FFF2-40B4-BE49-F238E27FC236}">
                <a16:creationId xmlns:a16="http://schemas.microsoft.com/office/drawing/2014/main" id="{75A9219A-7219-2BAF-66B6-71DFD1A75FFD}"/>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1473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0F96-3816-C421-E68C-47E40DA4EA9C}"/>
              </a:ext>
            </a:extLst>
          </p:cNvPr>
          <p:cNvSpPr>
            <a:spLocks noGrp="1"/>
          </p:cNvSpPr>
          <p:nvPr>
            <p:ph type="title"/>
          </p:nvPr>
        </p:nvSpPr>
        <p:spPr/>
        <p:txBody>
          <a:bodyPr>
            <a:normAutofit/>
          </a:bodyPr>
          <a:lstStyle/>
          <a:p>
            <a:r>
              <a:rPr lang="en-US" sz="6000" dirty="0"/>
              <a:t>A Quick flyover: </a:t>
            </a:r>
            <a:br>
              <a:rPr lang="en-US" sz="6000" dirty="0"/>
            </a:br>
            <a:r>
              <a:rPr lang="en-US" sz="6000" dirty="0"/>
              <a:t>50 years of my research in 15 minutes</a:t>
            </a:r>
          </a:p>
        </p:txBody>
      </p:sp>
      <p:sp>
        <p:nvSpPr>
          <p:cNvPr id="3" name="Text Placeholder 2">
            <a:extLst>
              <a:ext uri="{FF2B5EF4-FFF2-40B4-BE49-F238E27FC236}">
                <a16:creationId xmlns:a16="http://schemas.microsoft.com/office/drawing/2014/main" id="{3AE358F9-FFEB-0A9A-9619-D21824E303B9}"/>
              </a:ext>
            </a:extLst>
          </p:cNvPr>
          <p:cNvSpPr>
            <a:spLocks noGrp="1"/>
          </p:cNvSpPr>
          <p:nvPr>
            <p:ph type="body" idx="1"/>
          </p:nvPr>
        </p:nvSpPr>
        <p:spPr/>
        <p:txBody>
          <a:bodyPr>
            <a:normAutofit fontScale="92500" lnSpcReduction="10000"/>
          </a:bodyPr>
          <a:lstStyle/>
          <a:p>
            <a:r>
              <a:rPr lang="en-US" dirty="0"/>
              <a:t>Today’s presentation is analogous to a jet flyover from </a:t>
            </a:r>
          </a:p>
          <a:p>
            <a:r>
              <a:rPr lang="en-US" dirty="0"/>
              <a:t>New York to San Francisco.  </a:t>
            </a:r>
          </a:p>
          <a:p>
            <a:r>
              <a:rPr lang="en-US" dirty="0"/>
              <a:t>More details are in the underlined Web links.</a:t>
            </a:r>
          </a:p>
        </p:txBody>
      </p:sp>
      <p:sp>
        <p:nvSpPr>
          <p:cNvPr id="8" name="Footer Placeholder 7">
            <a:extLst>
              <a:ext uri="{FF2B5EF4-FFF2-40B4-BE49-F238E27FC236}">
                <a16:creationId xmlns:a16="http://schemas.microsoft.com/office/drawing/2014/main" id="{D6799D20-7006-B41D-3723-2EEAB2FCB456}"/>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61494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D109-C291-6F10-AAA6-144DB13E7158}"/>
              </a:ext>
            </a:extLst>
          </p:cNvPr>
          <p:cNvSpPr>
            <a:spLocks noGrp="1"/>
          </p:cNvSpPr>
          <p:nvPr>
            <p:ph type="title"/>
          </p:nvPr>
        </p:nvSpPr>
        <p:spPr>
          <a:xfrm>
            <a:off x="1371600" y="326983"/>
            <a:ext cx="9601200" cy="1212450"/>
          </a:xfrm>
        </p:spPr>
        <p:txBody>
          <a:bodyPr>
            <a:normAutofit fontScale="90000"/>
          </a:bodyPr>
          <a:lstStyle/>
          <a:p>
            <a:r>
              <a:rPr lang="en-US" i="1" dirty="0"/>
              <a:t>Searching for an alternative research methodology</a:t>
            </a:r>
          </a:p>
        </p:txBody>
      </p:sp>
      <p:sp>
        <p:nvSpPr>
          <p:cNvPr id="3" name="Content Placeholder 2">
            <a:extLst>
              <a:ext uri="{FF2B5EF4-FFF2-40B4-BE49-F238E27FC236}">
                <a16:creationId xmlns:a16="http://schemas.microsoft.com/office/drawing/2014/main" id="{DC384E10-5A23-57A0-5FDE-FECBDFD62F8C}"/>
              </a:ext>
            </a:extLst>
          </p:cNvPr>
          <p:cNvSpPr>
            <a:spLocks noGrp="1"/>
          </p:cNvSpPr>
          <p:nvPr>
            <p:ph idx="1"/>
          </p:nvPr>
        </p:nvSpPr>
        <p:spPr>
          <a:xfrm>
            <a:off x="1371600" y="1691640"/>
            <a:ext cx="9601200" cy="4857750"/>
          </a:xfrm>
        </p:spPr>
        <p:txBody>
          <a:bodyPr>
            <a:normAutofit lnSpcReduction="10000"/>
          </a:bodyPr>
          <a:lstStyle/>
          <a:p>
            <a:r>
              <a:rPr lang="en-US" sz="2600" dirty="0"/>
              <a:t>In 1972 </a:t>
            </a:r>
            <a:r>
              <a:rPr lang="en-US" sz="2600" b="1" dirty="0">
                <a:solidFill>
                  <a:srgbClr val="FF0000"/>
                </a:solidFill>
              </a:rPr>
              <a:t>I began my learning analytics quest </a:t>
            </a:r>
            <a:r>
              <a:rPr lang="en-US" sz="2600" dirty="0"/>
              <a:t>(50 years ago): </a:t>
            </a:r>
          </a:p>
          <a:p>
            <a:pPr lvl="1"/>
            <a:r>
              <a:rPr lang="en-US" sz="2600" b="1" dirty="0"/>
              <a:t>How can we make learning better?</a:t>
            </a:r>
          </a:p>
          <a:p>
            <a:pPr lvl="2"/>
            <a:r>
              <a:rPr lang="en-US" sz="2400" dirty="0"/>
              <a:t>What research methods are needed to verify this empirically?</a:t>
            </a:r>
          </a:p>
          <a:p>
            <a:pPr lvl="2"/>
            <a:r>
              <a:rPr lang="en-US" sz="2400" dirty="0"/>
              <a:t>How can we verify dynamically what teachers and students do that leads to student learning achievement?</a:t>
            </a:r>
          </a:p>
          <a:p>
            <a:r>
              <a:rPr lang="en-US" sz="2600" dirty="0"/>
              <a:t>Empirical studies using quantitative linear models (multiple regression analysis, ANOVA, ANCOVA) lacked specificity because of the state-trait approach to measurement and algebraic linear assumptions</a:t>
            </a:r>
          </a:p>
          <a:p>
            <a:r>
              <a:rPr lang="en-US" sz="2600" dirty="0"/>
              <a:t>Empirical studies using qualitative methods (ethnography, episodic narrative) lacked generalizability because of small sample sizes and selection bias</a:t>
            </a:r>
          </a:p>
          <a:p>
            <a:pPr marL="1901952" lvl="4" indent="0">
              <a:buNone/>
            </a:pPr>
            <a:endParaRPr lang="en-US" sz="2200" dirty="0"/>
          </a:p>
          <a:p>
            <a:pPr lvl="1"/>
            <a:endParaRPr lang="en-US" sz="2600" dirty="0"/>
          </a:p>
          <a:p>
            <a:endParaRPr lang="en-US" sz="2800" dirty="0"/>
          </a:p>
          <a:p>
            <a:endParaRPr lang="en-US" sz="2800" dirty="0"/>
          </a:p>
          <a:p>
            <a:pPr marL="0" indent="0">
              <a:buNone/>
            </a:pPr>
            <a:endParaRPr lang="en-US" sz="2800" dirty="0"/>
          </a:p>
          <a:p>
            <a:endParaRPr lang="en-US" dirty="0"/>
          </a:p>
        </p:txBody>
      </p:sp>
      <p:sp>
        <p:nvSpPr>
          <p:cNvPr id="8" name="Footer Placeholder 7">
            <a:extLst>
              <a:ext uri="{FF2B5EF4-FFF2-40B4-BE49-F238E27FC236}">
                <a16:creationId xmlns:a16="http://schemas.microsoft.com/office/drawing/2014/main" id="{1F2F0783-8992-3BB8-DC7F-4BE9EC802E40}"/>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202820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D109-C291-6F10-AAA6-144DB13E7158}"/>
              </a:ext>
            </a:extLst>
          </p:cNvPr>
          <p:cNvSpPr>
            <a:spLocks noGrp="1"/>
          </p:cNvSpPr>
          <p:nvPr>
            <p:ph type="title"/>
          </p:nvPr>
        </p:nvSpPr>
        <p:spPr>
          <a:xfrm>
            <a:off x="1371600" y="400050"/>
            <a:ext cx="9601200" cy="1223010"/>
          </a:xfrm>
        </p:spPr>
        <p:txBody>
          <a:bodyPr>
            <a:normAutofit fontScale="90000"/>
          </a:bodyPr>
          <a:lstStyle/>
          <a:p>
            <a:r>
              <a:rPr lang="en-US" dirty="0"/>
              <a:t>1976:  I invented </a:t>
            </a:r>
            <a:r>
              <a:rPr lang="en-US" i="1" dirty="0"/>
              <a:t>Nonmetric Temporal Path Analysis (NTPA) as an alternative </a:t>
            </a:r>
          </a:p>
        </p:txBody>
      </p:sp>
      <p:sp>
        <p:nvSpPr>
          <p:cNvPr id="3" name="Content Placeholder 2">
            <a:extLst>
              <a:ext uri="{FF2B5EF4-FFF2-40B4-BE49-F238E27FC236}">
                <a16:creationId xmlns:a16="http://schemas.microsoft.com/office/drawing/2014/main" id="{DC384E10-5A23-57A0-5FDE-FECBDFD62F8C}"/>
              </a:ext>
            </a:extLst>
          </p:cNvPr>
          <p:cNvSpPr>
            <a:spLocks noGrp="1"/>
          </p:cNvSpPr>
          <p:nvPr>
            <p:ph idx="1"/>
          </p:nvPr>
        </p:nvSpPr>
        <p:spPr>
          <a:xfrm>
            <a:off x="1371600" y="1691640"/>
            <a:ext cx="9601200" cy="4857750"/>
          </a:xfrm>
        </p:spPr>
        <p:txBody>
          <a:bodyPr>
            <a:normAutofit/>
          </a:bodyPr>
          <a:lstStyle/>
          <a:p>
            <a:r>
              <a:rPr lang="en-US" sz="2600" dirty="0"/>
              <a:t>The fundamental idea of a </a:t>
            </a:r>
            <a:r>
              <a:rPr lang="en-US" sz="2600" b="1" i="1" dirty="0">
                <a:solidFill>
                  <a:srgbClr val="FF0000"/>
                </a:solidFill>
              </a:rPr>
              <a:t>temporal map</a:t>
            </a:r>
            <a:r>
              <a:rPr lang="en-US" sz="2600" dirty="0"/>
              <a:t> emerged</a:t>
            </a:r>
          </a:p>
          <a:p>
            <a:r>
              <a:rPr lang="en-US" sz="2600" dirty="0"/>
              <a:t>We needed something analogous to orchestral scores and EKG’s</a:t>
            </a:r>
          </a:p>
          <a:p>
            <a:pPr lvl="1"/>
            <a:r>
              <a:rPr lang="en-US" sz="2600" dirty="0"/>
              <a:t>Parallel timelines</a:t>
            </a:r>
          </a:p>
          <a:p>
            <a:pPr lvl="1"/>
            <a:r>
              <a:rPr lang="en-US" sz="2600" dirty="0"/>
              <a:t>Ways to characterize change</a:t>
            </a:r>
          </a:p>
          <a:p>
            <a:pPr marL="530352" lvl="1" indent="0">
              <a:buNone/>
            </a:pPr>
            <a:endParaRPr lang="en-US" sz="2600" dirty="0"/>
          </a:p>
          <a:p>
            <a:endParaRPr lang="en-US" sz="2800" dirty="0"/>
          </a:p>
          <a:p>
            <a:endParaRPr lang="en-US" sz="2800" dirty="0"/>
          </a:p>
          <a:p>
            <a:pPr marL="0" indent="0">
              <a:buNone/>
            </a:pPr>
            <a:endParaRPr lang="en-US" sz="2800" dirty="0"/>
          </a:p>
          <a:p>
            <a:endParaRPr lang="en-US" dirty="0"/>
          </a:p>
        </p:txBody>
      </p:sp>
      <p:sp>
        <p:nvSpPr>
          <p:cNvPr id="8" name="Footer Placeholder 7">
            <a:extLst>
              <a:ext uri="{FF2B5EF4-FFF2-40B4-BE49-F238E27FC236}">
                <a16:creationId xmlns:a16="http://schemas.microsoft.com/office/drawing/2014/main" id="{71FDB118-06BA-4050-4134-D9E908DE8DF8}"/>
              </a:ext>
            </a:extLst>
          </p:cNvPr>
          <p:cNvSpPr>
            <a:spLocks noGrp="1"/>
          </p:cNvSpPr>
          <p:nvPr>
            <p:ph type="ftr" sz="quarter" idx="11"/>
          </p:nvPr>
        </p:nvSpPr>
        <p:spPr/>
        <p:txBody>
          <a:bodyPr/>
          <a:lstStyle/>
          <a:p>
            <a:r>
              <a:rPr lang="en-US"/>
              <a:t>Go to https://mapsat.iu.edu for a recording of the full presentation</a:t>
            </a:r>
          </a:p>
        </p:txBody>
      </p:sp>
    </p:spTree>
    <p:extLst>
      <p:ext uri="{BB962C8B-B14F-4D97-AF65-F5344CB8AC3E}">
        <p14:creationId xmlns:p14="http://schemas.microsoft.com/office/powerpoint/2010/main" val="3925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17774</TotalTime>
  <Words>4133</Words>
  <Application>Microsoft Macintosh PowerPoint</Application>
  <PresentationFormat>Widescreen</PresentationFormat>
  <Paragraphs>815</Paragraphs>
  <Slides>36</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Franklin Gothic Book</vt:lpstr>
      <vt:lpstr>Symbol</vt:lpstr>
      <vt:lpstr>Times New Roman</vt:lpstr>
      <vt:lpstr>Verdana</vt:lpstr>
      <vt:lpstr>Crop</vt:lpstr>
      <vt:lpstr>Analysis of Patterns in Time (APT):  A Fruitful Methodology for Investigating Learning Journeys in Education</vt:lpstr>
      <vt:lpstr>What they didn’t teach you in graduate school courses on educational research methods:  Analysis of Patterns in Time</vt:lpstr>
      <vt:lpstr>Biggest Adopters of Analysis of Patterns in Time—thus far</vt:lpstr>
      <vt:lpstr>The latest big Findings</vt:lpstr>
      <vt:lpstr>Based on temporal maps of learning journeys through the online Indiana University Plagiarism Tutorials and Tests (IPTAT):   </vt:lpstr>
      <vt:lpstr>Enough for now?  Learn more about Analysis of Patterns in Time at your own pace</vt:lpstr>
      <vt:lpstr>A Quick flyover:  50 years of my research in 15 minutes</vt:lpstr>
      <vt:lpstr>Searching for an alternative research methodology</vt:lpstr>
      <vt:lpstr>1976:  I invented Nonmetric Temporal Path Analysis (NTPA) as an alternative </vt:lpstr>
      <vt:lpstr>Temporal Map Example:   Orchestral score:    Excerpt from Beethoven’s 3rd Symphony  [source: YouTube]</vt:lpstr>
      <vt:lpstr>Temporal Map Example: ECG:  Electrocardiogram (heart) [source Wikipedia]</vt:lpstr>
      <vt:lpstr>Temporal Map Example: ALTOS:  Academic Learning Time Observation System [source: Frick &amp; Rieth, 1981]</vt:lpstr>
      <vt:lpstr>ALTOS  Event classifications and categories  [Source:  Frick &amp; Reith, 1981]</vt:lpstr>
      <vt:lpstr>A Simple Temporal Map with 2 Classifications:  Part of a Learning Journey </vt:lpstr>
      <vt:lpstr>Temporal Map with NTPA Queries for part of a Learning Journey*</vt:lpstr>
      <vt:lpstr>Temporal Map with further NTPA Queries for Learning Journey 1</vt:lpstr>
      <vt:lpstr>1983:  Frick dissertation findings:  NTPA</vt:lpstr>
      <vt:lpstr>1983:  Linear models scatterplot [Frick]</vt:lpstr>
      <vt:lpstr>1983:  Conclusion from same classroom observations</vt:lpstr>
      <vt:lpstr>1983:  Why the difference in conclusions from same classroom observations?</vt:lpstr>
      <vt:lpstr>1990:    NTPA name changed to:    Analysis of Patterns in Time (APT)   Method remained the same--only the name changed</vt:lpstr>
      <vt:lpstr>What is Analysis of Patterns in Time (APT)?</vt:lpstr>
      <vt:lpstr>Skipping a lot that happened with APT between  1990 and 2016</vt:lpstr>
      <vt:lpstr>2016:    Redesign of Indiana University Plagiarism Tutorials and Tests (IPTAT)  using First Principles of Instruction  [Initial design was in 2002]</vt:lpstr>
      <vt:lpstr>First Principles of Instruction (FPI) used to redesign IPTAT:  [Source:  Merrill, 2020]</vt:lpstr>
      <vt:lpstr>From 2016 through 2020,  Google Analytics was creating millions of APT temporal maps on IPTAT usage,  but we did not know we could do APT queries with Google Analytics.</vt:lpstr>
      <vt:lpstr>Melinda’s Learning Journey</vt:lpstr>
      <vt:lpstr>New book: 2022</vt:lpstr>
      <vt:lpstr>Latest APT Results from 131,083 Learning Journeys Using Google Analytics 4 (Aug. 21 – Oct. 18, 2022) </vt:lpstr>
      <vt:lpstr>Doing Analysis of Patterns in Time with Google Analytics 4 (GA4) Segment Overlap</vt:lpstr>
      <vt:lpstr>Summary</vt:lpstr>
      <vt:lpstr>Summary:  Analysis of Patterns in Time</vt:lpstr>
      <vt:lpstr>References</vt:lpstr>
      <vt:lpstr>Viewers of this presentation would also benefit from complementary presentations at AECT:  </vt:lpstr>
      <vt:lpstr>Acknowledgements</vt:lpstr>
      <vt:lpstr>Links for Using Google Analytics to do Analysis of Patterns in Time (APT)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Patterns in Time (APT):  A Fruitful Methodology for Investigating Learning Journeys in Education</dc:title>
  <dc:subject>Conference Presentation:  AECT</dc:subject>
  <dc:creator>Frick, Theodore W.</dc:creator>
  <cp:keywords/>
  <dc:description/>
  <cp:lastModifiedBy>Frick, Theodore W.</cp:lastModifiedBy>
  <cp:revision>262</cp:revision>
  <cp:lastPrinted>2022-05-08T12:05:40Z</cp:lastPrinted>
  <dcterms:created xsi:type="dcterms:W3CDTF">2021-10-25T11:43:24Z</dcterms:created>
  <dcterms:modified xsi:type="dcterms:W3CDTF">2023-10-26T03:21:19Z</dcterms:modified>
  <cp:category/>
</cp:coreProperties>
</file>